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sldIdLst>
    <p:sldId id="256" r:id="rId2"/>
    <p:sldId id="321" r:id="rId3"/>
    <p:sldId id="305" r:id="rId4"/>
    <p:sldId id="318" r:id="rId5"/>
    <p:sldId id="315" r:id="rId6"/>
    <p:sldId id="310" r:id="rId7"/>
    <p:sldId id="314" r:id="rId8"/>
    <p:sldId id="267" r:id="rId9"/>
    <p:sldId id="266" r:id="rId10"/>
    <p:sldId id="309" r:id="rId11"/>
    <p:sldId id="292" r:id="rId12"/>
    <p:sldId id="311" r:id="rId13"/>
    <p:sldId id="312" r:id="rId14"/>
    <p:sldId id="313" r:id="rId15"/>
    <p:sldId id="300" r:id="rId16"/>
    <p:sldId id="302" r:id="rId17"/>
    <p:sldId id="275" r:id="rId18"/>
    <p:sldId id="268" r:id="rId19"/>
    <p:sldId id="316" r:id="rId20"/>
    <p:sldId id="294" r:id="rId21"/>
    <p:sldId id="269" r:id="rId22"/>
    <p:sldId id="322" r:id="rId23"/>
    <p:sldId id="270" r:id="rId24"/>
    <p:sldId id="283" r:id="rId25"/>
    <p:sldId id="282" r:id="rId26"/>
    <p:sldId id="323" r:id="rId27"/>
    <p:sldId id="303" r:id="rId28"/>
    <p:sldId id="325" r:id="rId29"/>
    <p:sldId id="326" r:id="rId30"/>
    <p:sldId id="320" r:id="rId31"/>
    <p:sldId id="319" r:id="rId32"/>
    <p:sldId id="324" r:id="rId33"/>
    <p:sldId id="327" r:id="rId34"/>
    <p:sldId id="328" r:id="rId35"/>
    <p:sldId id="30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26"/>
  </p:normalViewPr>
  <p:slideViewPr>
    <p:cSldViewPr snapToGrid="0" snapToObjects="1">
      <p:cViewPr varScale="1">
        <p:scale>
          <a:sx n="115" d="100"/>
          <a:sy n="115" d="100"/>
        </p:scale>
        <p:origin x="2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0:39:07.14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0:39:07.14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0:39:07.14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0:39:07.14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0:39:07.14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77FC0-5254-E341-82DF-69177B467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3659A-F26E-7043-B121-368689DCF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B0F82-2E75-4E49-9848-C760C2D9C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3F7DE-B389-A04F-AB1F-A8BD1B51C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448F1-60D5-7E4D-A994-519231954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71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CFD0-1C96-004C-B927-63C04826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E8DCD-C166-684B-9E7D-D379D5C54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4014-EDDC-8348-A9E2-F0541ECB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99F7C-C6DB-CD42-A166-1B7FC969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81A13-6598-744B-8330-B4C5B6284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649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10C42C-B130-9E4B-916D-32A44B8E9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9E034F-82DF-3D43-931A-F25B3CAA7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10626-9AF2-7644-B20A-2468E5B9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6E99B-7236-7649-8F9B-29192DF08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4B3CA-BDF7-824B-B168-54AC46FE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17EA6-6EC7-BB45-96C7-06D26A75F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72159-2874-7642-AC6B-E890A613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95C54-04CB-E640-A5EC-8FC3333B4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0CCD2-DA07-1247-8EB9-32CE76E09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38BB7-151E-9047-A259-E72680D04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085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B4636-706C-564C-82F4-D505CEDC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44A71-357D-1C41-9EC5-D3990E9E5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D5B9A-51A8-0047-969D-FAA2292BE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3824F-BB0C-9347-854B-DE077277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926E3-600E-BC4A-A2A5-43A03264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22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C7809-68F2-7345-A9BE-FF535AE3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09831-6BA4-C345-86CA-F2420879E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C8A1E-92CC-804B-ABE0-22F642431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0B65B-1266-F24C-A239-1AC29854B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ACF4D-041B-3E40-9572-556B1C546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96BC4-455A-3E4C-BFE5-449243BB4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40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846A-C6A2-0441-BB94-9539F544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C30D0-5773-0D4D-BDC7-84FF270B0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3742B-ADD6-2B4E-A6BA-5514BC317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FCA859-A314-E14E-8DBE-907759A90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048FA-E2FC-C04E-A227-30F7EE19BF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5092FD-05CD-8C47-BD21-C309598AD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D4D9E-69B5-594B-96C2-2380342E5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D60C5-6A21-3C4A-93D3-DC8D7E488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6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E5C93-33D0-5245-892D-E230FA22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5007B1-5714-3946-982E-2A21A0C1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2/9/21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F6D80-A340-0642-BFF1-A71D26C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C842C-7943-4F40-ACF7-3D542AA05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218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0E1A0C-87F8-3B42-8E88-1C0EDF83D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2/9/21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4D6A41-96E1-E643-BE10-0CE4FCB5D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4A642-626D-FD47-B170-36F902C9C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356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21039-1215-8341-973E-4255084B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86B6-E043-AE40-8BDC-C092CDA02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9EB18-82A5-9B4B-93D0-80B7FC60A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B6E6A-3398-2645-9939-93C49F969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6FBD1-190A-AB4D-BE78-A57F9FDF9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86E83-52E9-BA47-B007-13E0D37C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9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612F-FE7A-8941-A058-475452580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68891D-6E89-F24C-8B50-33E59B339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EE9A7-B3CD-F140-98D8-CCC4E5304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9D8A0-FD13-7540-A34B-8E87B37CF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DCED3-41C3-CC40-A89C-4CD091F47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B905F5-C632-E049-B1F1-800C0B2D3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6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98AB3C-EE88-8B49-815C-B64C493C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FFE89-B6A0-9F41-B7A7-D1B3EE660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DBE88-8DC7-EB49-A1AB-64206F8DB8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2/9/21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DB75B-8862-5743-8FB8-B2DB58501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0FE9D-CB82-204E-BF65-C2A63EAED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337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ADE829-E044-4AE2-B381-AEF371386F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99" b="21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F5BDB7-A93D-354B-AB48-9196621BD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CA" sz="2800">
                <a:effectLst/>
              </a:rPr>
              <a:t>Stimulating artificial neurons with simplex and torus networks: an information-theoretic study</a:t>
            </a:r>
            <a:endParaRPr lang="en-US" sz="2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7E15A-E03F-F74D-94EB-EEE7DBBF6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>
                <a:solidFill>
                  <a:srgbClr val="82AB8B"/>
                </a:solidFill>
              </a:rPr>
              <a:t>Jacob Bamberger</a:t>
            </a:r>
          </a:p>
        </p:txBody>
      </p:sp>
    </p:spTree>
    <p:extLst>
      <p:ext uri="{BB962C8B-B14F-4D97-AF65-F5344CB8AC3E}">
        <p14:creationId xmlns:p14="http://schemas.microsoft.com/office/powerpoint/2010/main" val="561842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9">
            <a:extLst>
              <a:ext uri="{FF2B5EF4-FFF2-40B4-BE49-F238E27FC236}">
                <a16:creationId xmlns:a16="http://schemas.microsoft.com/office/drawing/2014/main" id="{6D3EF940-A957-1D45-B1D4-87459C083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D610A6-DEA5-EF4C-A3A5-0778A11BF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3" name="Rectangle 41">
              <a:extLst>
                <a:ext uri="{FF2B5EF4-FFF2-40B4-BE49-F238E27FC236}">
                  <a16:creationId xmlns:a16="http://schemas.microsoft.com/office/drawing/2014/main" id="{93A758C3-0D41-1146-8246-877DAD287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A511C50-F534-344A-8A96-BA8CAC436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3F326E-7753-0A4B-A805-F804D243C0AD}"/>
              </a:ext>
            </a:extLst>
          </p:cNvPr>
          <p:cNvSpPr txBox="1"/>
          <p:nvPr/>
        </p:nvSpPr>
        <p:spPr>
          <a:xfrm>
            <a:off x="472344" y="339126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28441D-509A-3E4D-9AEB-DD9221B3F0C1}"/>
              </a:ext>
            </a:extLst>
          </p:cNvPr>
          <p:cNvSpPr/>
          <p:nvPr/>
        </p:nvSpPr>
        <p:spPr>
          <a:xfrm>
            <a:off x="2105818" y="1052153"/>
            <a:ext cx="2304978" cy="1757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Graphs and</a:t>
            </a:r>
          </a:p>
          <a:p>
            <a:pPr algn="ctr"/>
            <a:r>
              <a:rPr lang="en-US" sz="2400" dirty="0"/>
              <a:t>Topology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BFB3AF-DC4B-A749-9F23-4D9CBB5213F7}"/>
              </a:ext>
            </a:extLst>
          </p:cNvPr>
          <p:cNvSpPr/>
          <p:nvPr/>
        </p:nvSpPr>
        <p:spPr>
          <a:xfrm>
            <a:off x="6675582" y="1052152"/>
            <a:ext cx="2438986" cy="1757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Artificial neural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973B63-7549-E849-A641-C0533BB96E95}"/>
              </a:ext>
            </a:extLst>
          </p:cNvPr>
          <p:cNvSpPr/>
          <p:nvPr/>
        </p:nvSpPr>
        <p:spPr>
          <a:xfrm>
            <a:off x="6675581" y="4093150"/>
            <a:ext cx="2438987" cy="1757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Raster plots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E0B7A3-1A22-CD4D-9CD8-2A3B222B8A32}"/>
              </a:ext>
            </a:extLst>
          </p:cNvPr>
          <p:cNvSpPr/>
          <p:nvPr/>
        </p:nvSpPr>
        <p:spPr>
          <a:xfrm>
            <a:off x="2105818" y="4031602"/>
            <a:ext cx="2304978" cy="1757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Distributions &amp; Information Theory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58E1FC2-E451-AD4D-A737-59F1C3AEA2BC}"/>
              </a:ext>
            </a:extLst>
          </p:cNvPr>
          <p:cNvSpPr/>
          <p:nvPr/>
        </p:nvSpPr>
        <p:spPr>
          <a:xfrm>
            <a:off x="5092480" y="1792855"/>
            <a:ext cx="773700" cy="354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F0D1871-1DD5-8F4E-81EE-2F0AB76E9A0A}"/>
              </a:ext>
            </a:extLst>
          </p:cNvPr>
          <p:cNvSpPr/>
          <p:nvPr/>
        </p:nvSpPr>
        <p:spPr>
          <a:xfrm rot="5400000">
            <a:off x="7560618" y="3280354"/>
            <a:ext cx="789140" cy="347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F666F5C-400B-4541-AE12-6C29AEDDA3CC}"/>
              </a:ext>
            </a:extLst>
          </p:cNvPr>
          <p:cNvSpPr/>
          <p:nvPr/>
        </p:nvSpPr>
        <p:spPr>
          <a:xfrm rot="10800000">
            <a:off x="5045089" y="4794622"/>
            <a:ext cx="773700" cy="354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55869F-B272-E845-9E3A-2D49AA6A5462}"/>
              </a:ext>
            </a:extLst>
          </p:cNvPr>
          <p:cNvSpPr txBox="1"/>
          <p:nvPr/>
        </p:nvSpPr>
        <p:spPr>
          <a:xfrm>
            <a:off x="8246478" y="3132981"/>
            <a:ext cx="119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Brian2 Package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B3B44-9AB1-6B4F-8DF1-36017B0CFE7E}"/>
              </a:ext>
            </a:extLst>
          </p:cNvPr>
          <p:cNvSpPr txBox="1"/>
          <p:nvPr/>
        </p:nvSpPr>
        <p:spPr>
          <a:xfrm>
            <a:off x="4513747" y="1146524"/>
            <a:ext cx="1931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Dynamical Systems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40663D-853F-1D48-941A-EA8E74049495}"/>
                  </a:ext>
                </a:extLst>
              </p14:cNvPr>
              <p14:cNvContentPartPr/>
              <p14:nvPr/>
            </p14:nvContentPartPr>
            <p14:xfrm>
              <a:off x="7983898" y="173685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40663D-853F-1D48-941A-EA8E740494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5898" y="1628852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015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39">
            <a:extLst>
              <a:ext uri="{FF2B5EF4-FFF2-40B4-BE49-F238E27FC236}">
                <a16:creationId xmlns:a16="http://schemas.microsoft.com/office/drawing/2014/main" id="{1061128F-B7F8-4547-B8F1-76A592CFC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64265-E2E7-0E4F-8706-B6AF21FFD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3" name="Rectangle 41">
              <a:extLst>
                <a:ext uri="{FF2B5EF4-FFF2-40B4-BE49-F238E27FC236}">
                  <a16:creationId xmlns:a16="http://schemas.microsoft.com/office/drawing/2014/main" id="{9372516D-4C79-9A41-BCB7-52A98A213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21FADB5-77CE-1348-ADE5-FF3A370A5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3AE973-D95D-414E-91D5-3CE77AC3216B}"/>
              </a:ext>
            </a:extLst>
          </p:cNvPr>
          <p:cNvSpPr txBox="1"/>
          <p:nvPr/>
        </p:nvSpPr>
        <p:spPr>
          <a:xfrm>
            <a:off x="472344" y="339126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D6439-10E8-ED43-8E8D-22B0C08F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12" y="27966"/>
            <a:ext cx="10515600" cy="1325563"/>
          </a:xfrm>
        </p:spPr>
        <p:txBody>
          <a:bodyPr/>
          <a:lstStyle/>
          <a:p>
            <a:r>
              <a:rPr lang="en-US" dirty="0"/>
              <a:t>Neural network model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D6C9C6B-F1B1-A24D-A2FD-306A41D262F0}"/>
              </a:ext>
            </a:extLst>
          </p:cNvPr>
          <p:cNvSpPr/>
          <p:nvPr/>
        </p:nvSpPr>
        <p:spPr>
          <a:xfrm>
            <a:off x="6634441" y="232826"/>
            <a:ext cx="5246400" cy="4153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 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v represents the </a:t>
            </a:r>
            <a:r>
              <a:rPr lang="en-CA" u="sng" dirty="0"/>
              <a:t>membrane potential</a:t>
            </a:r>
          </a:p>
          <a:p>
            <a:r>
              <a:rPr lang="en-CA" dirty="0"/>
              <a:t>u represents </a:t>
            </a:r>
            <a:r>
              <a:rPr lang="en-CA" u="sng" dirty="0"/>
              <a:t>membrane recovery</a:t>
            </a:r>
          </a:p>
          <a:p>
            <a:r>
              <a:rPr lang="en-CA" dirty="0"/>
              <a:t>I represents input </a:t>
            </a:r>
            <a:r>
              <a:rPr lang="en-CA" u="sng" dirty="0"/>
              <a:t>stimulus</a:t>
            </a:r>
          </a:p>
        </p:txBody>
      </p:sp>
      <p:pic>
        <p:nvPicPr>
          <p:cNvPr id="17" name="Picture 16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0CF4B321-EB84-F149-A4EE-7E5D1CA8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660" y="1614105"/>
            <a:ext cx="1886907" cy="531670"/>
          </a:xfrm>
          <a:prstGeom prst="rect">
            <a:avLst/>
          </a:prstGeom>
        </p:spPr>
      </p:pic>
      <p:pic>
        <p:nvPicPr>
          <p:cNvPr id="21" name="Content Placeholder 10" descr="A picture containing text, watch, gauge&#10;&#10;Description automatically generated">
            <a:extLst>
              <a:ext uri="{FF2B5EF4-FFF2-40B4-BE49-F238E27FC236}">
                <a16:creationId xmlns:a16="http://schemas.microsoft.com/office/drawing/2014/main" id="{002EDC29-4954-7C46-A237-F49C3682A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28509" y="804453"/>
            <a:ext cx="2882342" cy="633242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E5D0AD-AC3D-3F46-B54A-DE34C5AD459C}"/>
              </a:ext>
            </a:extLst>
          </p:cNvPr>
          <p:cNvSpPr txBox="1"/>
          <p:nvPr/>
        </p:nvSpPr>
        <p:spPr>
          <a:xfrm>
            <a:off x="8172636" y="1668210"/>
            <a:ext cx="76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Reset: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5FB699-9C71-8D43-8842-24EFCD70FCF3}"/>
              </a:ext>
            </a:extLst>
          </p:cNvPr>
          <p:cNvSpPr txBox="1"/>
          <p:nvPr/>
        </p:nvSpPr>
        <p:spPr>
          <a:xfrm>
            <a:off x="6769179" y="2037541"/>
            <a:ext cx="115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D636A04-9532-B245-A51A-08597D747DDF}"/>
              </a:ext>
            </a:extLst>
          </p:cNvPr>
          <p:cNvSpPr/>
          <p:nvPr/>
        </p:nvSpPr>
        <p:spPr>
          <a:xfrm>
            <a:off x="1014534" y="5447237"/>
            <a:ext cx="4393506" cy="10055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= x </a:t>
            </a:r>
          </a:p>
          <a:p>
            <a:pPr algn="ctr"/>
            <a:r>
              <a:rPr lang="en-US" dirty="0"/>
              <a:t>x is a Gaussian random variable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F4B2A2-467F-6243-90B8-6B415B89C52A}"/>
              </a:ext>
            </a:extLst>
          </p:cNvPr>
          <p:cNvSpPr txBox="1"/>
          <p:nvPr/>
        </p:nvSpPr>
        <p:spPr>
          <a:xfrm>
            <a:off x="1803652" y="5488353"/>
            <a:ext cx="120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Noise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5EBABEF-17DD-1D48-BF74-3253BE43959B}"/>
              </a:ext>
            </a:extLst>
          </p:cNvPr>
          <p:cNvSpPr/>
          <p:nvPr/>
        </p:nvSpPr>
        <p:spPr>
          <a:xfrm>
            <a:off x="6537827" y="4831779"/>
            <a:ext cx="4997666" cy="1871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600" dirty="0"/>
              <a:t>Instantaneous change in the membrane potential of the post-synaptic neuron. </a:t>
            </a:r>
          </a:p>
          <a:p>
            <a:r>
              <a:rPr lang="en-CA" dirty="0"/>
              <a:t>v </a:t>
            </a:r>
            <a:r>
              <a:rPr lang="en-CA" dirty="0">
                <a:sym typeface="Wingdings" pitchFamily="2" charset="2"/>
              </a:rPr>
              <a:t> v + w </a:t>
            </a:r>
          </a:p>
          <a:p>
            <a:r>
              <a:rPr lang="en-CA" dirty="0"/>
              <a:t>w is the </a:t>
            </a:r>
            <a:r>
              <a:rPr lang="en-CA" u="sng" dirty="0"/>
              <a:t>synapse weight</a:t>
            </a:r>
            <a:endParaRPr lang="en-CA" dirty="0"/>
          </a:p>
          <a:p>
            <a:endParaRPr lang="en-CA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8E90C-7F22-F44E-9C9A-D19B33946E0A}"/>
              </a:ext>
            </a:extLst>
          </p:cNvPr>
          <p:cNvSpPr txBox="1"/>
          <p:nvPr/>
        </p:nvSpPr>
        <p:spPr>
          <a:xfrm>
            <a:off x="9605521" y="5950018"/>
            <a:ext cx="1205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Synapse</a:t>
            </a:r>
          </a:p>
        </p:txBody>
      </p:sp>
      <p:pic>
        <p:nvPicPr>
          <p:cNvPr id="38" name="Picture 37" descr="Chart&#10;&#10;Description automatically generated">
            <a:extLst>
              <a:ext uri="{FF2B5EF4-FFF2-40B4-BE49-F238E27FC236}">
                <a16:creationId xmlns:a16="http://schemas.microsoft.com/office/drawing/2014/main" id="{77373857-0914-0C4B-A070-058A66D3D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31" y="1169704"/>
            <a:ext cx="5461452" cy="2158502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73EE8B1B-7F11-264B-8782-7161C5E14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05" y="3282910"/>
            <a:ext cx="5324778" cy="171010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9F8B2B5-EB23-4042-83F5-3D06CB16C251}"/>
              </a:ext>
            </a:extLst>
          </p:cNvPr>
          <p:cNvSpPr txBox="1"/>
          <p:nvPr/>
        </p:nvSpPr>
        <p:spPr>
          <a:xfrm>
            <a:off x="8106087" y="3648235"/>
            <a:ext cx="215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Simple Model of Choice</a:t>
            </a:r>
          </a:p>
          <a:p>
            <a:pPr algn="ctr"/>
            <a:r>
              <a:rPr lang="en-US" sz="1600" dirty="0"/>
              <a:t>(</a:t>
            </a:r>
            <a:r>
              <a:rPr lang="en-CA" sz="1600" dirty="0" err="1"/>
              <a:t>Izhikevich</a:t>
            </a:r>
            <a:r>
              <a:rPr lang="en-CA" sz="1600" dirty="0"/>
              <a:t>, 2003)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5601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9">
            <a:extLst>
              <a:ext uri="{FF2B5EF4-FFF2-40B4-BE49-F238E27FC236}">
                <a16:creationId xmlns:a16="http://schemas.microsoft.com/office/drawing/2014/main" id="{6D3EF940-A957-1D45-B1D4-87459C083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D610A6-DEA5-EF4C-A3A5-0778A11BF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3" name="Rectangle 41">
              <a:extLst>
                <a:ext uri="{FF2B5EF4-FFF2-40B4-BE49-F238E27FC236}">
                  <a16:creationId xmlns:a16="http://schemas.microsoft.com/office/drawing/2014/main" id="{93A758C3-0D41-1146-8246-877DAD287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A511C50-F534-344A-8A96-BA8CAC436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3F326E-7753-0A4B-A805-F804D243C0AD}"/>
              </a:ext>
            </a:extLst>
          </p:cNvPr>
          <p:cNvSpPr txBox="1"/>
          <p:nvPr/>
        </p:nvSpPr>
        <p:spPr>
          <a:xfrm>
            <a:off x="472344" y="339126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28441D-509A-3E4D-9AEB-DD9221B3F0C1}"/>
              </a:ext>
            </a:extLst>
          </p:cNvPr>
          <p:cNvSpPr/>
          <p:nvPr/>
        </p:nvSpPr>
        <p:spPr>
          <a:xfrm>
            <a:off x="2105818" y="1052153"/>
            <a:ext cx="2304978" cy="1757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Graphs and</a:t>
            </a:r>
          </a:p>
          <a:p>
            <a:pPr algn="ctr"/>
            <a:r>
              <a:rPr lang="en-US" sz="2400" dirty="0"/>
              <a:t>Topology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BFB3AF-DC4B-A749-9F23-4D9CBB5213F7}"/>
              </a:ext>
            </a:extLst>
          </p:cNvPr>
          <p:cNvSpPr/>
          <p:nvPr/>
        </p:nvSpPr>
        <p:spPr>
          <a:xfrm>
            <a:off x="6675582" y="1052152"/>
            <a:ext cx="2438986" cy="1757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Artificial neural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973B63-7549-E849-A641-C0533BB96E95}"/>
              </a:ext>
            </a:extLst>
          </p:cNvPr>
          <p:cNvSpPr/>
          <p:nvPr/>
        </p:nvSpPr>
        <p:spPr>
          <a:xfrm>
            <a:off x="6675581" y="4093150"/>
            <a:ext cx="2438987" cy="1757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Raster plots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E0B7A3-1A22-CD4D-9CD8-2A3B222B8A32}"/>
              </a:ext>
            </a:extLst>
          </p:cNvPr>
          <p:cNvSpPr/>
          <p:nvPr/>
        </p:nvSpPr>
        <p:spPr>
          <a:xfrm>
            <a:off x="2105818" y="4031602"/>
            <a:ext cx="2304978" cy="1757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Distributions &amp; Information Theory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58E1FC2-E451-AD4D-A737-59F1C3AEA2BC}"/>
              </a:ext>
            </a:extLst>
          </p:cNvPr>
          <p:cNvSpPr/>
          <p:nvPr/>
        </p:nvSpPr>
        <p:spPr>
          <a:xfrm>
            <a:off x="5092480" y="1792855"/>
            <a:ext cx="773700" cy="354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F0D1871-1DD5-8F4E-81EE-2F0AB76E9A0A}"/>
              </a:ext>
            </a:extLst>
          </p:cNvPr>
          <p:cNvSpPr/>
          <p:nvPr/>
        </p:nvSpPr>
        <p:spPr>
          <a:xfrm rot="5400000">
            <a:off x="7560618" y="3280354"/>
            <a:ext cx="789140" cy="347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55869F-B272-E845-9E3A-2D49AA6A5462}"/>
              </a:ext>
            </a:extLst>
          </p:cNvPr>
          <p:cNvSpPr txBox="1"/>
          <p:nvPr/>
        </p:nvSpPr>
        <p:spPr>
          <a:xfrm>
            <a:off x="8246478" y="3132981"/>
            <a:ext cx="119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Brian2 Package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B3B44-9AB1-6B4F-8DF1-36017B0CFE7E}"/>
              </a:ext>
            </a:extLst>
          </p:cNvPr>
          <p:cNvSpPr txBox="1"/>
          <p:nvPr/>
        </p:nvSpPr>
        <p:spPr>
          <a:xfrm>
            <a:off x="4513747" y="1146524"/>
            <a:ext cx="1931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Dynamical Systems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40663D-853F-1D48-941A-EA8E74049495}"/>
                  </a:ext>
                </a:extLst>
              </p14:cNvPr>
              <p14:cNvContentPartPr/>
              <p14:nvPr/>
            </p14:nvContentPartPr>
            <p14:xfrm>
              <a:off x="7983898" y="173685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40663D-853F-1D48-941A-EA8E740494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5898" y="16288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ight Arrow 1">
            <a:extLst>
              <a:ext uri="{FF2B5EF4-FFF2-40B4-BE49-F238E27FC236}">
                <a16:creationId xmlns:a16="http://schemas.microsoft.com/office/drawing/2014/main" id="{4EA6C358-5D7D-AB41-9DD6-691B1F89FCFC}"/>
              </a:ext>
            </a:extLst>
          </p:cNvPr>
          <p:cNvSpPr/>
          <p:nvPr/>
        </p:nvSpPr>
        <p:spPr>
          <a:xfrm rot="10800000">
            <a:off x="5092479" y="4733074"/>
            <a:ext cx="773700" cy="35449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44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39">
            <a:extLst>
              <a:ext uri="{FF2B5EF4-FFF2-40B4-BE49-F238E27FC236}">
                <a16:creationId xmlns:a16="http://schemas.microsoft.com/office/drawing/2014/main" id="{FD702FAF-DF27-D549-9ABD-7AC543DC9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A73D21D-D2E3-B94E-9DF2-E1A832505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6" name="Rectangle 41">
              <a:extLst>
                <a:ext uri="{FF2B5EF4-FFF2-40B4-BE49-F238E27FC236}">
                  <a16:creationId xmlns:a16="http://schemas.microsoft.com/office/drawing/2014/main" id="{A0F6FFB0-8022-3A42-A648-66FE6AC22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3132C1C7-CA39-4741-9506-C497CDD08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5F36288-130F-D24A-B89D-DA26EDC4EA42}"/>
              </a:ext>
            </a:extLst>
          </p:cNvPr>
          <p:cNvSpPr txBox="1"/>
          <p:nvPr/>
        </p:nvSpPr>
        <p:spPr>
          <a:xfrm>
            <a:off x="472344" y="3391260"/>
            <a:ext cx="18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9D36415A-ECD4-B747-BD16-C28FEF1D6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650" y="3875544"/>
            <a:ext cx="456886" cy="2100071"/>
          </a:xfrm>
          <a:prstGeom prst="rect">
            <a:avLst/>
          </a:prstGeom>
        </p:spPr>
      </p:pic>
      <p:pic>
        <p:nvPicPr>
          <p:cNvPr id="11" name="Picture 10" descr="Shape, rectangle&#10;&#10;Description automatically generated">
            <a:extLst>
              <a:ext uri="{FF2B5EF4-FFF2-40B4-BE49-F238E27FC236}">
                <a16:creationId xmlns:a16="http://schemas.microsoft.com/office/drawing/2014/main" id="{805830B6-3AD5-6940-A9EB-C93B807C6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137" y="3891576"/>
            <a:ext cx="456886" cy="2068009"/>
          </a:xfrm>
          <a:prstGeom prst="rect">
            <a:avLst/>
          </a:prstGeom>
        </p:spPr>
      </p:pic>
      <p:pic>
        <p:nvPicPr>
          <p:cNvPr id="16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C8DB6464-E547-6845-B2ED-F3C9E6661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44" y="3891576"/>
            <a:ext cx="456886" cy="2092056"/>
          </a:xfrm>
          <a:prstGeom prst="rect">
            <a:avLst/>
          </a:prstGeom>
        </p:spPr>
      </p:pic>
      <p:pic>
        <p:nvPicPr>
          <p:cNvPr id="19" name="Picture 18" descr="Shape, rectangle&#10;&#10;Description automatically generated">
            <a:extLst>
              <a:ext uri="{FF2B5EF4-FFF2-40B4-BE49-F238E27FC236}">
                <a16:creationId xmlns:a16="http://schemas.microsoft.com/office/drawing/2014/main" id="{F19645B0-4E93-9E40-977C-089581F7B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243" y="3903599"/>
            <a:ext cx="448870" cy="2084040"/>
          </a:xfrm>
          <a:prstGeom prst="rect">
            <a:avLst/>
          </a:prstGeom>
        </p:spPr>
      </p:pic>
      <p:pic>
        <p:nvPicPr>
          <p:cNvPr id="37" name="Picture 36" descr="Shape, rectangle&#10;&#10;Description automatically generated">
            <a:extLst>
              <a:ext uri="{FF2B5EF4-FFF2-40B4-BE49-F238E27FC236}">
                <a16:creationId xmlns:a16="http://schemas.microsoft.com/office/drawing/2014/main" id="{1EBCBC58-9EB4-564A-A93C-23300DFB9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183" y="1321212"/>
            <a:ext cx="448870" cy="2092056"/>
          </a:xfrm>
          <a:prstGeom prst="rect">
            <a:avLst/>
          </a:prstGeom>
        </p:spPr>
      </p:pic>
      <p:pic>
        <p:nvPicPr>
          <p:cNvPr id="41" name="Picture 40" descr="Shape&#10;&#10;Description automatically generated">
            <a:extLst>
              <a:ext uri="{FF2B5EF4-FFF2-40B4-BE49-F238E27FC236}">
                <a16:creationId xmlns:a16="http://schemas.microsoft.com/office/drawing/2014/main" id="{6523DCAC-4542-D645-903C-1CFAE46541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9699" y="1297166"/>
            <a:ext cx="448870" cy="2116102"/>
          </a:xfrm>
          <a:prstGeom prst="rect">
            <a:avLst/>
          </a:prstGeom>
        </p:spPr>
      </p:pic>
      <p:pic>
        <p:nvPicPr>
          <p:cNvPr id="43" name="Picture 42" descr="Shape&#10;&#10;Description automatically generated">
            <a:extLst>
              <a:ext uri="{FF2B5EF4-FFF2-40B4-BE49-F238E27FC236}">
                <a16:creationId xmlns:a16="http://schemas.microsoft.com/office/drawing/2014/main" id="{EDCF91F6-F0F8-594A-8F8E-4335A8938A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5192" y="1278555"/>
            <a:ext cx="448870" cy="2116102"/>
          </a:xfrm>
          <a:prstGeom prst="rect">
            <a:avLst/>
          </a:prstGeom>
        </p:spPr>
      </p:pic>
      <p:pic>
        <p:nvPicPr>
          <p:cNvPr id="45" name="Picture 44" descr="Shape, rectangle&#10;&#10;Description automatically generated">
            <a:extLst>
              <a:ext uri="{FF2B5EF4-FFF2-40B4-BE49-F238E27FC236}">
                <a16:creationId xmlns:a16="http://schemas.microsoft.com/office/drawing/2014/main" id="{782BA74E-BA9C-8F4D-8873-1DD9C1A869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2254" y="1278555"/>
            <a:ext cx="440855" cy="2124118"/>
          </a:xfrm>
          <a:prstGeom prst="rect">
            <a:avLst/>
          </a:prstGeom>
        </p:spPr>
      </p:pic>
      <p:pic>
        <p:nvPicPr>
          <p:cNvPr id="47" name="Picture 46" descr="Shape, rectangle&#10;&#10;Description automatically generated">
            <a:extLst>
              <a:ext uri="{FF2B5EF4-FFF2-40B4-BE49-F238E27FC236}">
                <a16:creationId xmlns:a16="http://schemas.microsoft.com/office/drawing/2014/main" id="{AB2783F1-B0AD-B54D-9C23-31D0EDC98D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844" y="1281135"/>
            <a:ext cx="446661" cy="212411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8479492-D9B6-C447-A3B7-8593A110E26E}"/>
              </a:ext>
            </a:extLst>
          </p:cNvPr>
          <p:cNvSpPr txBox="1"/>
          <p:nvPr/>
        </p:nvSpPr>
        <p:spPr>
          <a:xfrm>
            <a:off x="637360" y="3463748"/>
            <a:ext cx="6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9E6FA5-5DAB-5D4C-B165-68470E2D8358}"/>
              </a:ext>
            </a:extLst>
          </p:cNvPr>
          <p:cNvSpPr txBox="1"/>
          <p:nvPr/>
        </p:nvSpPr>
        <p:spPr>
          <a:xfrm>
            <a:off x="1409315" y="3463748"/>
            <a:ext cx="6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495FD8-E774-5640-B360-7EC7A98A0C35}"/>
              </a:ext>
            </a:extLst>
          </p:cNvPr>
          <p:cNvSpPr txBox="1"/>
          <p:nvPr/>
        </p:nvSpPr>
        <p:spPr>
          <a:xfrm>
            <a:off x="2162590" y="3463748"/>
            <a:ext cx="6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 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53A9D35-D8BE-3E49-B296-FD5303F73CE7}"/>
              </a:ext>
            </a:extLst>
          </p:cNvPr>
          <p:cNvSpPr txBox="1"/>
          <p:nvPr/>
        </p:nvSpPr>
        <p:spPr>
          <a:xfrm>
            <a:off x="2967513" y="3463748"/>
            <a:ext cx="6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 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A4AB15-2FB6-9842-8CD4-FC307C91B774}"/>
              </a:ext>
            </a:extLst>
          </p:cNvPr>
          <p:cNvSpPr txBox="1"/>
          <p:nvPr/>
        </p:nvSpPr>
        <p:spPr>
          <a:xfrm>
            <a:off x="3984413" y="3423367"/>
            <a:ext cx="6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 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017437-B106-9640-8498-6032A413E2BD}"/>
              </a:ext>
            </a:extLst>
          </p:cNvPr>
          <p:cNvSpPr txBox="1"/>
          <p:nvPr/>
        </p:nvSpPr>
        <p:spPr>
          <a:xfrm>
            <a:off x="631820" y="6087363"/>
            <a:ext cx="6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 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6F04BB-BF52-FB44-88EF-D87F423CB11C}"/>
              </a:ext>
            </a:extLst>
          </p:cNvPr>
          <p:cNvSpPr txBox="1"/>
          <p:nvPr/>
        </p:nvSpPr>
        <p:spPr>
          <a:xfrm>
            <a:off x="1464963" y="6087363"/>
            <a:ext cx="6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 7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149B8AE-F638-664D-ADEC-34C6E88458D6}"/>
              </a:ext>
            </a:extLst>
          </p:cNvPr>
          <p:cNvSpPr txBox="1"/>
          <p:nvPr/>
        </p:nvSpPr>
        <p:spPr>
          <a:xfrm>
            <a:off x="2258748" y="6117881"/>
            <a:ext cx="6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 8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232FFE-46E2-8C40-9562-67280C6B1E1D}"/>
              </a:ext>
            </a:extLst>
          </p:cNvPr>
          <p:cNvSpPr txBox="1"/>
          <p:nvPr/>
        </p:nvSpPr>
        <p:spPr>
          <a:xfrm>
            <a:off x="3101778" y="6126187"/>
            <a:ext cx="6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 9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D27054F-32B5-644B-9571-DE4B6B036E01}"/>
              </a:ext>
            </a:extLst>
          </p:cNvPr>
          <p:cNvSpPr txBox="1"/>
          <p:nvPr/>
        </p:nvSpPr>
        <p:spPr>
          <a:xfrm>
            <a:off x="4057883" y="612618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 10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527CEEC-75C3-0842-B8D2-D069565F4B24}"/>
              </a:ext>
            </a:extLst>
          </p:cNvPr>
          <p:cNvSpPr txBox="1"/>
          <p:nvPr/>
        </p:nvSpPr>
        <p:spPr>
          <a:xfrm>
            <a:off x="327443" y="3132226"/>
            <a:ext cx="41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367345E-08F7-3A46-A1E8-53B4F24148E3}"/>
              </a:ext>
            </a:extLst>
          </p:cNvPr>
          <p:cNvSpPr txBox="1"/>
          <p:nvPr/>
        </p:nvSpPr>
        <p:spPr>
          <a:xfrm>
            <a:off x="327443" y="1209465"/>
            <a:ext cx="41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826FECA-8E92-A649-9876-AF4DFEFB353A}"/>
              </a:ext>
            </a:extLst>
          </p:cNvPr>
          <p:cNvSpPr txBox="1"/>
          <p:nvPr/>
        </p:nvSpPr>
        <p:spPr>
          <a:xfrm>
            <a:off x="289893" y="5705717"/>
            <a:ext cx="41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72774CC-0723-8D4D-8FAE-835393ABA578}"/>
              </a:ext>
            </a:extLst>
          </p:cNvPr>
          <p:cNvSpPr txBox="1"/>
          <p:nvPr/>
        </p:nvSpPr>
        <p:spPr>
          <a:xfrm>
            <a:off x="327443" y="3752145"/>
            <a:ext cx="41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75" name="Picture 74" descr="Shape, rectangle&#10;&#10;Description automatically generated">
            <a:extLst>
              <a:ext uri="{FF2B5EF4-FFF2-40B4-BE49-F238E27FC236}">
                <a16:creationId xmlns:a16="http://schemas.microsoft.com/office/drawing/2014/main" id="{400C043F-C708-394C-B343-23515C96AF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3306" y="3883560"/>
            <a:ext cx="440855" cy="2124118"/>
          </a:xfrm>
          <a:prstGeom prst="rect">
            <a:avLst/>
          </a:prstGeom>
        </p:spPr>
      </p:pic>
      <p:graphicFrame>
        <p:nvGraphicFramePr>
          <p:cNvPr id="76" name="Table 69">
            <a:extLst>
              <a:ext uri="{FF2B5EF4-FFF2-40B4-BE49-F238E27FC236}">
                <a16:creationId xmlns:a16="http://schemas.microsoft.com/office/drawing/2014/main" id="{14304572-0FAC-914C-83AC-DE31558F8015}"/>
              </a:ext>
            </a:extLst>
          </p:cNvPr>
          <p:cNvGraphicFramePr>
            <a:graphicFrameLocks noGrp="1"/>
          </p:cNvGraphicFramePr>
          <p:nvPr/>
        </p:nvGraphicFramePr>
        <p:xfrm>
          <a:off x="7044083" y="3394657"/>
          <a:ext cx="3470296" cy="290650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67574">
                  <a:extLst>
                    <a:ext uri="{9D8B030D-6E8A-4147-A177-3AD203B41FA5}">
                      <a16:colId xmlns:a16="http://schemas.microsoft.com/office/drawing/2014/main" val="2250507490"/>
                    </a:ext>
                  </a:extLst>
                </a:gridCol>
                <a:gridCol w="867574">
                  <a:extLst>
                    <a:ext uri="{9D8B030D-6E8A-4147-A177-3AD203B41FA5}">
                      <a16:colId xmlns:a16="http://schemas.microsoft.com/office/drawing/2014/main" val="3725579270"/>
                    </a:ext>
                  </a:extLst>
                </a:gridCol>
                <a:gridCol w="867574">
                  <a:extLst>
                    <a:ext uri="{9D8B030D-6E8A-4147-A177-3AD203B41FA5}">
                      <a16:colId xmlns:a16="http://schemas.microsoft.com/office/drawing/2014/main" val="2670053862"/>
                    </a:ext>
                  </a:extLst>
                </a:gridCol>
                <a:gridCol w="867574">
                  <a:extLst>
                    <a:ext uri="{9D8B030D-6E8A-4147-A177-3AD203B41FA5}">
                      <a16:colId xmlns:a16="http://schemas.microsoft.com/office/drawing/2014/main" val="203920136"/>
                    </a:ext>
                  </a:extLst>
                </a:gridCol>
              </a:tblGrid>
              <a:tr h="72662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lToB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575996"/>
                  </a:ext>
                </a:extLst>
              </a:tr>
              <a:tr h="7266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1401544"/>
                  </a:ext>
                </a:extLst>
              </a:tr>
              <a:tr h="7266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441868"/>
                  </a:ext>
                </a:extLst>
              </a:tr>
              <a:tr h="7266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778505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7762A9C9-42DA-884B-8744-7B0C4651DAA1}"/>
              </a:ext>
            </a:extLst>
          </p:cNvPr>
          <p:cNvSpPr txBox="1"/>
          <p:nvPr/>
        </p:nvSpPr>
        <p:spPr>
          <a:xfrm>
            <a:off x="7450998" y="3467545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baseline="-25000" dirty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25B5BA-8015-B846-980D-731EB7D6B14B}"/>
              </a:ext>
            </a:extLst>
          </p:cNvPr>
          <p:cNvSpPr txBox="1"/>
          <p:nvPr/>
        </p:nvSpPr>
        <p:spPr>
          <a:xfrm>
            <a:off x="7159590" y="3690878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baseline="-250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DCBB6DD4-FD4C-D542-8A07-8358B1E56CC3}"/>
              </a:ext>
            </a:extLst>
          </p:cNvPr>
          <p:cNvSpPr/>
          <p:nvPr/>
        </p:nvSpPr>
        <p:spPr>
          <a:xfrm rot="1315997">
            <a:off x="5014911" y="3696555"/>
            <a:ext cx="1325605" cy="625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5B880A2-3B29-3B4C-8849-6B8D0FDCF412}"/>
              </a:ext>
            </a:extLst>
          </p:cNvPr>
          <p:cNvSpPr txBox="1"/>
          <p:nvPr/>
        </p:nvSpPr>
        <p:spPr>
          <a:xfrm>
            <a:off x="8105008" y="641362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P(N</a:t>
            </a:r>
            <a:r>
              <a:rPr lang="en-US" baseline="-25000" dirty="0"/>
              <a:t>0</a:t>
            </a:r>
            <a:r>
              <a:rPr lang="en-US" dirty="0"/>
              <a:t>= </a:t>
            </a:r>
            <a:r>
              <a:rPr lang="en-US" dirty="0" err="1"/>
              <a:t>i</a:t>
            </a:r>
            <a:r>
              <a:rPr lang="en-US" dirty="0"/>
              <a:t>, N</a:t>
            </a:r>
            <a:r>
              <a:rPr lang="en-US" baseline="-25000" dirty="0"/>
              <a:t>1</a:t>
            </a:r>
            <a:r>
              <a:rPr lang="en-US" dirty="0"/>
              <a:t>= j)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6E87C68-02C7-F84B-80EF-A4BA66448BC3}"/>
              </a:ext>
            </a:extLst>
          </p:cNvPr>
          <p:cNvSpPr txBox="1"/>
          <p:nvPr/>
        </p:nvSpPr>
        <p:spPr>
          <a:xfrm>
            <a:off x="76329" y="788268"/>
            <a:ext cx="301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bin 7 of each simulation: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BF00837-B52F-A344-97AF-EA40BE60E047}"/>
              </a:ext>
            </a:extLst>
          </p:cNvPr>
          <p:cNvSpPr txBox="1"/>
          <p:nvPr/>
        </p:nvSpPr>
        <p:spPr>
          <a:xfrm>
            <a:off x="2803144" y="160948"/>
            <a:ext cx="4464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Probabilistic Modelling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3FAC018-8209-2549-B317-7EDF85DB77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0838" y="712740"/>
            <a:ext cx="3886900" cy="1131629"/>
          </a:xfrm>
          <a:prstGeom prst="rect">
            <a:avLst/>
          </a:prstGeom>
        </p:spPr>
      </p:pic>
      <p:pic>
        <p:nvPicPr>
          <p:cNvPr id="46" name="Picture 45" descr="Chart, histogram&#10;&#10;Description automatically generated">
            <a:extLst>
              <a:ext uri="{FF2B5EF4-FFF2-40B4-BE49-F238E27FC236}">
                <a16:creationId xmlns:a16="http://schemas.microsoft.com/office/drawing/2014/main" id="{C7E9334E-906B-C74E-B7D2-09599437C5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3238" y="865140"/>
            <a:ext cx="3886900" cy="1131629"/>
          </a:xfrm>
          <a:prstGeom prst="rect">
            <a:avLst/>
          </a:prstGeom>
        </p:spPr>
      </p:pic>
      <p:pic>
        <p:nvPicPr>
          <p:cNvPr id="48" name="Picture 47" descr="Chart, histogram&#10;&#10;Description automatically generated">
            <a:extLst>
              <a:ext uri="{FF2B5EF4-FFF2-40B4-BE49-F238E27FC236}">
                <a16:creationId xmlns:a16="http://schemas.microsoft.com/office/drawing/2014/main" id="{864BDAE9-F8F7-7B4F-80B9-73F39B025D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5638" y="1017540"/>
            <a:ext cx="3886900" cy="1131629"/>
          </a:xfrm>
          <a:prstGeom prst="rect">
            <a:avLst/>
          </a:prstGeom>
        </p:spPr>
      </p:pic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528244E6-9429-374F-8263-99A858DE8A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038" y="1169940"/>
            <a:ext cx="3886900" cy="1131629"/>
          </a:xfrm>
          <a:prstGeom prst="rect">
            <a:avLst/>
          </a:prstGeom>
        </p:spPr>
      </p:pic>
      <p:pic>
        <p:nvPicPr>
          <p:cNvPr id="55" name="Picture 54" descr="Chart, histogram&#10;&#10;Description automatically generated">
            <a:extLst>
              <a:ext uri="{FF2B5EF4-FFF2-40B4-BE49-F238E27FC236}">
                <a16:creationId xmlns:a16="http://schemas.microsoft.com/office/drawing/2014/main" id="{C1E1BB72-2BD1-D74F-BBF1-1BD6D83D18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0438" y="1322340"/>
            <a:ext cx="3886900" cy="1131629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F37F36AC-DC6D-3A4B-8B70-B38121870DFD}"/>
              </a:ext>
            </a:extLst>
          </p:cNvPr>
          <p:cNvSpPr/>
          <p:nvPr/>
        </p:nvSpPr>
        <p:spPr>
          <a:xfrm>
            <a:off x="7472038" y="966654"/>
            <a:ext cx="4346532" cy="2092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each time bin, we get a random vector (N</a:t>
            </a:r>
            <a:r>
              <a:rPr lang="en-US" baseline="-25000" dirty="0"/>
              <a:t>0</a:t>
            </a:r>
            <a:r>
              <a:rPr lang="en-US" dirty="0"/>
              <a:t>, N</a:t>
            </a:r>
            <a:r>
              <a:rPr lang="en-US" baseline="-25000" dirty="0"/>
              <a:t>1</a:t>
            </a:r>
            <a:r>
              <a:rPr lang="en-US" dirty="0"/>
              <a:t>, …, </a:t>
            </a:r>
            <a:r>
              <a:rPr lang="en-US" dirty="0" err="1"/>
              <a:t>N</a:t>
            </a:r>
            <a:r>
              <a:rPr lang="en-US" baseline="-25000" dirty="0" err="1"/>
              <a:t>n</a:t>
            </a:r>
            <a:r>
              <a:rPr lang="en-US" dirty="0"/>
              <a:t>) with joint distribution </a:t>
            </a:r>
          </a:p>
          <a:p>
            <a:pPr algn="ctr"/>
            <a:r>
              <a:rPr lang="en-US" dirty="0"/>
              <a:t>p</a:t>
            </a:r>
            <a:r>
              <a:rPr lang="en-US" baseline="-25000" dirty="0"/>
              <a:t>(N0, N1, …, </a:t>
            </a:r>
            <a:r>
              <a:rPr lang="en-US" baseline="-25000" dirty="0" err="1"/>
              <a:t>Nn</a:t>
            </a:r>
            <a:r>
              <a:rPr lang="en-US" baseline="-25000" dirty="0"/>
              <a:t>) </a:t>
            </a:r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94FFDA9A-3E5A-E143-BF77-3751FEFA49DC}"/>
              </a:ext>
            </a:extLst>
          </p:cNvPr>
          <p:cNvSpPr/>
          <p:nvPr/>
        </p:nvSpPr>
        <p:spPr>
          <a:xfrm rot="3073577">
            <a:off x="4850977" y="1664160"/>
            <a:ext cx="120491" cy="538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38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9">
            <a:extLst>
              <a:ext uri="{FF2B5EF4-FFF2-40B4-BE49-F238E27FC236}">
                <a16:creationId xmlns:a16="http://schemas.microsoft.com/office/drawing/2014/main" id="{6D3EF940-A957-1D45-B1D4-87459C083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D610A6-DEA5-EF4C-A3A5-0778A11BF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3" name="Rectangle 41">
              <a:extLst>
                <a:ext uri="{FF2B5EF4-FFF2-40B4-BE49-F238E27FC236}">
                  <a16:creationId xmlns:a16="http://schemas.microsoft.com/office/drawing/2014/main" id="{93A758C3-0D41-1146-8246-877DAD287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A511C50-F534-344A-8A96-BA8CAC436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3F326E-7753-0A4B-A805-F804D243C0AD}"/>
              </a:ext>
            </a:extLst>
          </p:cNvPr>
          <p:cNvSpPr txBox="1"/>
          <p:nvPr/>
        </p:nvSpPr>
        <p:spPr>
          <a:xfrm>
            <a:off x="472344" y="339126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28441D-509A-3E4D-9AEB-DD9221B3F0C1}"/>
              </a:ext>
            </a:extLst>
          </p:cNvPr>
          <p:cNvSpPr/>
          <p:nvPr/>
        </p:nvSpPr>
        <p:spPr>
          <a:xfrm>
            <a:off x="2105818" y="1052153"/>
            <a:ext cx="2304978" cy="1757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Graphs and</a:t>
            </a:r>
          </a:p>
          <a:p>
            <a:pPr algn="ctr"/>
            <a:r>
              <a:rPr lang="en-US" sz="2400" dirty="0"/>
              <a:t>Topology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BFB3AF-DC4B-A749-9F23-4D9CBB5213F7}"/>
              </a:ext>
            </a:extLst>
          </p:cNvPr>
          <p:cNvSpPr/>
          <p:nvPr/>
        </p:nvSpPr>
        <p:spPr>
          <a:xfrm>
            <a:off x="6675582" y="1052152"/>
            <a:ext cx="2438986" cy="1757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Artificial neural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973B63-7549-E849-A641-C0533BB96E95}"/>
              </a:ext>
            </a:extLst>
          </p:cNvPr>
          <p:cNvSpPr/>
          <p:nvPr/>
        </p:nvSpPr>
        <p:spPr>
          <a:xfrm>
            <a:off x="6675581" y="4093150"/>
            <a:ext cx="2438987" cy="1757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Raster plots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E0B7A3-1A22-CD4D-9CD8-2A3B222B8A32}"/>
              </a:ext>
            </a:extLst>
          </p:cNvPr>
          <p:cNvSpPr/>
          <p:nvPr/>
        </p:nvSpPr>
        <p:spPr>
          <a:xfrm>
            <a:off x="2105818" y="4031602"/>
            <a:ext cx="2304978" cy="1757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Distributions &amp; Information Theory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58E1FC2-E451-AD4D-A737-59F1C3AEA2BC}"/>
              </a:ext>
            </a:extLst>
          </p:cNvPr>
          <p:cNvSpPr/>
          <p:nvPr/>
        </p:nvSpPr>
        <p:spPr>
          <a:xfrm>
            <a:off x="5092480" y="1792855"/>
            <a:ext cx="773700" cy="354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F0D1871-1DD5-8F4E-81EE-2F0AB76E9A0A}"/>
              </a:ext>
            </a:extLst>
          </p:cNvPr>
          <p:cNvSpPr/>
          <p:nvPr/>
        </p:nvSpPr>
        <p:spPr>
          <a:xfrm rot="5400000">
            <a:off x="7560618" y="3280354"/>
            <a:ext cx="789140" cy="347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F666F5C-400B-4541-AE12-6C29AEDDA3CC}"/>
              </a:ext>
            </a:extLst>
          </p:cNvPr>
          <p:cNvSpPr/>
          <p:nvPr/>
        </p:nvSpPr>
        <p:spPr>
          <a:xfrm rot="10800000">
            <a:off x="5045089" y="4794622"/>
            <a:ext cx="773700" cy="354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55869F-B272-E845-9E3A-2D49AA6A5462}"/>
              </a:ext>
            </a:extLst>
          </p:cNvPr>
          <p:cNvSpPr txBox="1"/>
          <p:nvPr/>
        </p:nvSpPr>
        <p:spPr>
          <a:xfrm>
            <a:off x="8246478" y="3132981"/>
            <a:ext cx="119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Brian2 Package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B3B44-9AB1-6B4F-8DF1-36017B0CFE7E}"/>
              </a:ext>
            </a:extLst>
          </p:cNvPr>
          <p:cNvSpPr txBox="1"/>
          <p:nvPr/>
        </p:nvSpPr>
        <p:spPr>
          <a:xfrm>
            <a:off x="4513747" y="1146524"/>
            <a:ext cx="1931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Dynamical Systems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40663D-853F-1D48-941A-EA8E74049495}"/>
                  </a:ext>
                </a:extLst>
              </p14:cNvPr>
              <p14:cNvContentPartPr/>
              <p14:nvPr/>
            </p14:nvContentPartPr>
            <p14:xfrm>
              <a:off x="7983898" y="173685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40663D-853F-1D48-941A-EA8E740494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5898" y="1628852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0310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D255-79AE-354F-B2A1-E65ACC6A3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85" y="876346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Entropy </a:t>
            </a:r>
          </a:p>
        </p:txBody>
      </p:sp>
      <p:grpSp>
        <p:nvGrpSpPr>
          <p:cNvPr id="18" name="Group 39">
            <a:extLst>
              <a:ext uri="{FF2B5EF4-FFF2-40B4-BE49-F238E27FC236}">
                <a16:creationId xmlns:a16="http://schemas.microsoft.com/office/drawing/2014/main" id="{AB2842F0-6A1B-8740-AB34-2B8BD3B7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F866586-3812-9C47-AB65-9EA6A84B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41">
              <a:extLst>
                <a:ext uri="{FF2B5EF4-FFF2-40B4-BE49-F238E27FC236}">
                  <a16:creationId xmlns:a16="http://schemas.microsoft.com/office/drawing/2014/main" id="{3912C903-D967-2D4D-8A70-41553A8EC8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0D3B816-A56A-1548-85FF-A5BD8186B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1ADEA1-F8A2-034B-BAB1-A4FDB4F17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07AEF94E-5271-6F42-8708-BDE5D1020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44" y="4349904"/>
            <a:ext cx="6892960" cy="2324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1C238F05-6573-C845-9DD3-A0434CD68E84}"/>
                  </a:ext>
                </a:extLst>
              </p:cNvPr>
              <p:cNvSpPr/>
              <p:nvPr/>
            </p:nvSpPr>
            <p:spPr>
              <a:xfrm>
                <a:off x="564709" y="3355777"/>
                <a:ext cx="4088166" cy="5475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H(X) = </a:t>
                </a:r>
                <a14:m>
                  <m:oMath xmlns:m="http://schemas.openxmlformats.org/officeDocument/2006/math">
                    <m:r>
                      <a:rPr lang="fr-CA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fr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⁡</m:t>
                        </m:r>
                        <m:sSub>
                          <m:sSubPr>
                            <m:ctrlPr>
                              <a:rPr lang="fr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1C238F05-6573-C845-9DD3-A0434CD68E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09" y="3355777"/>
                <a:ext cx="4088166" cy="547591"/>
              </a:xfrm>
              <a:prstGeom prst="roundRect">
                <a:avLst/>
              </a:prstGeom>
              <a:blipFill>
                <a:blip r:embed="rId3"/>
                <a:stretch>
                  <a:fillRect t="-55556" b="-9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FF1645D-820E-C144-9BBD-E58FFDF1F1B9}"/>
              </a:ext>
            </a:extLst>
          </p:cNvPr>
          <p:cNvSpPr/>
          <p:nvPr/>
        </p:nvSpPr>
        <p:spPr>
          <a:xfrm>
            <a:off x="564709" y="2492670"/>
            <a:ext cx="4088166" cy="547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 ‘randomness’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57B68E-9D0C-744E-A80B-DADF264855AA}"/>
              </a:ext>
            </a:extLst>
          </p:cNvPr>
          <p:cNvSpPr/>
          <p:nvPr/>
        </p:nvSpPr>
        <p:spPr>
          <a:xfrm>
            <a:off x="7631490" y="4862435"/>
            <a:ext cx="4088166" cy="547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Maximized for X uniform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25BCAD-1017-314E-A32F-FD225DBDD968}"/>
              </a:ext>
            </a:extLst>
          </p:cNvPr>
          <p:cNvSpPr txBox="1"/>
          <p:nvPr/>
        </p:nvSpPr>
        <p:spPr>
          <a:xfrm>
            <a:off x="472344" y="3391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7B6F1CAB-A640-834F-B7F8-2594D46700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3" r="2594" b="1"/>
          <a:stretch/>
        </p:blipFill>
        <p:spPr>
          <a:xfrm>
            <a:off x="6391980" y="702241"/>
            <a:ext cx="4088166" cy="3611709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C31E499-4A4B-8A4E-8955-6DFF7D308030}"/>
              </a:ext>
            </a:extLst>
          </p:cNvPr>
          <p:cNvSpPr/>
          <p:nvPr/>
        </p:nvSpPr>
        <p:spPr>
          <a:xfrm>
            <a:off x="7631490" y="5684715"/>
            <a:ext cx="4088166" cy="547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Multivariate! Replace X by (Y, Z)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077BC-36EB-B346-AB71-0807BE663469}"/>
              </a:ext>
            </a:extLst>
          </p:cNvPr>
          <p:cNvSpPr txBox="1"/>
          <p:nvPr/>
        </p:nvSpPr>
        <p:spPr>
          <a:xfrm>
            <a:off x="8982915" y="471805"/>
            <a:ext cx="1385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(Shannon, 1948)</a:t>
            </a:r>
          </a:p>
        </p:txBody>
      </p:sp>
    </p:spTree>
    <p:extLst>
      <p:ext uri="{BB962C8B-B14F-4D97-AF65-F5344CB8AC3E}">
        <p14:creationId xmlns:p14="http://schemas.microsoft.com/office/powerpoint/2010/main" val="797644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8F38E0-1DAA-9F45-9831-81DCC7516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10" name="Rectangle 37">
            <a:extLst>
              <a:ext uri="{FF2B5EF4-FFF2-40B4-BE49-F238E27FC236}">
                <a16:creationId xmlns:a16="http://schemas.microsoft.com/office/drawing/2014/main" id="{1C8711F3-ADA1-6E42-87EF-112C784FA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693C2E-7354-514D-806D-F81066AC36AB}"/>
              </a:ext>
            </a:extLst>
          </p:cNvPr>
          <p:cNvSpPr txBox="1">
            <a:spLocks/>
          </p:cNvSpPr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Mutual Information</a:t>
            </a:r>
            <a:endParaRPr lang="en-US" sz="4000" dirty="0"/>
          </a:p>
        </p:txBody>
      </p:sp>
      <p:grpSp>
        <p:nvGrpSpPr>
          <p:cNvPr id="16" name="Group 39">
            <a:extLst>
              <a:ext uri="{FF2B5EF4-FFF2-40B4-BE49-F238E27FC236}">
                <a16:creationId xmlns:a16="http://schemas.microsoft.com/office/drawing/2014/main" id="{EF447E97-9A79-2343-854F-83BEC07B9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B94A3D-6026-8A4A-A726-6B3B41107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41">
              <a:extLst>
                <a:ext uri="{FF2B5EF4-FFF2-40B4-BE49-F238E27FC236}">
                  <a16:creationId xmlns:a16="http://schemas.microsoft.com/office/drawing/2014/main" id="{D4500975-9040-5E47-B60C-7D591C511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1F9F679-D97E-3447-8E0B-4846A938D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1330AB-9235-FE4B-8F63-DD16D634E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0877D9-7F1A-9045-911D-9D6028CF203A}"/>
              </a:ext>
            </a:extLst>
          </p:cNvPr>
          <p:cNvSpPr/>
          <p:nvPr/>
        </p:nvSpPr>
        <p:spPr>
          <a:xfrm>
            <a:off x="589560" y="3238983"/>
            <a:ext cx="4297680" cy="547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I(X; Y) = H(X) + H(Y) – H(X, Y)</a:t>
            </a:r>
          </a:p>
        </p:txBody>
      </p:sp>
      <p:pic>
        <p:nvPicPr>
          <p:cNvPr id="25" name="Content Placeholder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346BB44-7AB8-1D46-BA21-0CF930B20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0654" y="1083484"/>
            <a:ext cx="6526636" cy="2262567"/>
          </a:xfrm>
        </p:spPr>
      </p:pic>
      <p:pic>
        <p:nvPicPr>
          <p:cNvPr id="26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C0A4C51-CB99-C344-817A-B3A30336F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654" y="3940092"/>
            <a:ext cx="6526636" cy="179701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7AF3ED-C76E-2246-92CD-585D2147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91" y="3940092"/>
            <a:ext cx="3352925" cy="2917274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ED1DFD2-200D-9348-A226-0051E1963DEF}"/>
              </a:ext>
            </a:extLst>
          </p:cNvPr>
          <p:cNvSpPr/>
          <p:nvPr/>
        </p:nvSpPr>
        <p:spPr>
          <a:xfrm>
            <a:off x="589560" y="2396642"/>
            <a:ext cx="4297680" cy="547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 shared ‘randomness’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081C061-3F75-F042-808B-275D4B8A5777}"/>
              </a:ext>
            </a:extLst>
          </p:cNvPr>
          <p:cNvSpPr/>
          <p:nvPr/>
        </p:nvSpPr>
        <p:spPr>
          <a:xfrm>
            <a:off x="6399989" y="5945284"/>
            <a:ext cx="4297680" cy="547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Detects Nonlinear Interactions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8A76A-5871-5847-B11A-CC101EA3B930}"/>
              </a:ext>
            </a:extLst>
          </p:cNvPr>
          <p:cNvSpPr txBox="1"/>
          <p:nvPr/>
        </p:nvSpPr>
        <p:spPr>
          <a:xfrm>
            <a:off x="7363319" y="3428682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(</a:t>
            </a:r>
            <a:r>
              <a:rPr lang="en-CA" sz="1400" dirty="0" err="1"/>
              <a:t>Timme</a:t>
            </a:r>
            <a:r>
              <a:rPr lang="en-CA" sz="1400" dirty="0"/>
              <a:t> and </a:t>
            </a:r>
            <a:r>
              <a:rPr lang="en-CA" sz="1400" dirty="0" err="1"/>
              <a:t>Lapish</a:t>
            </a:r>
            <a:r>
              <a:rPr lang="en-CA" sz="1400" dirty="0"/>
              <a:t>, 2018) 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28FA80-6C16-5045-817D-8833BA8609AE}"/>
              </a:ext>
            </a:extLst>
          </p:cNvPr>
          <p:cNvSpPr txBox="1"/>
          <p:nvPr/>
        </p:nvSpPr>
        <p:spPr>
          <a:xfrm>
            <a:off x="3582444" y="6472459"/>
            <a:ext cx="2549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(Wikipedia, Mutual Information)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C8AD66-33F2-704B-BBF9-8602E6D2BCC6}"/>
              </a:ext>
            </a:extLst>
          </p:cNvPr>
          <p:cNvSpPr txBox="1"/>
          <p:nvPr/>
        </p:nvSpPr>
        <p:spPr>
          <a:xfrm>
            <a:off x="189369" y="6593763"/>
            <a:ext cx="2549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(Wikipedia, Mutual Information)</a:t>
            </a:r>
          </a:p>
        </p:txBody>
      </p:sp>
    </p:spTree>
    <p:extLst>
      <p:ext uri="{BB962C8B-B14F-4D97-AF65-F5344CB8AC3E}">
        <p14:creationId xmlns:p14="http://schemas.microsoft.com/office/powerpoint/2010/main" val="3503692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4CEF08-110E-499B-B092-904BE3B7D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175" y="330200"/>
            <a:ext cx="11169651" cy="5899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CF4DF-5C72-A543-8743-A353A8E35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050" y="1451610"/>
            <a:ext cx="7245350" cy="36563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52948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9">
            <a:extLst>
              <a:ext uri="{FF2B5EF4-FFF2-40B4-BE49-F238E27FC236}">
                <a16:creationId xmlns:a16="http://schemas.microsoft.com/office/drawing/2014/main" id="{B5D49124-B9F2-0F4B-AE14-C2559FD39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CDC57B-F794-C748-837D-DDDFA55D6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3" name="Rectangle 41">
              <a:extLst>
                <a:ext uri="{FF2B5EF4-FFF2-40B4-BE49-F238E27FC236}">
                  <a16:creationId xmlns:a16="http://schemas.microsoft.com/office/drawing/2014/main" id="{B0C148B5-54DE-5D4E-8366-34ABEA321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49E2F73-B6D2-9D45-8F1E-45AC9EB49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C30F56-B28E-7C4F-B6DB-E3657F989E84}"/>
              </a:ext>
            </a:extLst>
          </p:cNvPr>
          <p:cNvSpPr txBox="1"/>
          <p:nvPr/>
        </p:nvSpPr>
        <p:spPr>
          <a:xfrm>
            <a:off x="472344" y="339126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pic>
        <p:nvPicPr>
          <p:cNvPr id="17" name="Content Placeholder 16" descr="A stethoscope with a stethoscope&#10;&#10;Description automatically generated with medium confidence">
            <a:extLst>
              <a:ext uri="{FF2B5EF4-FFF2-40B4-BE49-F238E27FC236}">
                <a16:creationId xmlns:a16="http://schemas.microsoft.com/office/drawing/2014/main" id="{55D6CC08-A16A-0E47-8D69-ED3B733BE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7862" y="1312347"/>
            <a:ext cx="2130216" cy="2079896"/>
          </a:xfr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32FBCE5-14B0-4747-BC36-FBA21DDB4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852" y="1336281"/>
            <a:ext cx="2072757" cy="2055767"/>
          </a:xfrm>
          <a:prstGeom prst="rect">
            <a:avLst/>
          </a:prstGeom>
        </p:spPr>
      </p:pic>
      <p:pic>
        <p:nvPicPr>
          <p:cNvPr id="21" name="Picture 2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BA5C48A-37B7-BE42-8994-47FE8F12F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002" y="1349104"/>
            <a:ext cx="2284413" cy="2158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C97DC8-DDD7-6D43-8033-4CFDE1FE73FE}"/>
              </a:ext>
            </a:extLst>
          </p:cNvPr>
          <p:cNvSpPr txBox="1"/>
          <p:nvPr/>
        </p:nvSpPr>
        <p:spPr>
          <a:xfrm>
            <a:off x="2809930" y="966949"/>
            <a:ext cx="145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1322A9-A4FC-AE41-B0F5-565CB68FB2B2}"/>
              </a:ext>
            </a:extLst>
          </p:cNvPr>
          <p:cNvSpPr txBox="1"/>
          <p:nvPr/>
        </p:nvSpPr>
        <p:spPr>
          <a:xfrm>
            <a:off x="6362306" y="955199"/>
            <a:ext cx="110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1-Simplex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296128-44E3-9B47-BF56-1BFF87431D08}"/>
              </a:ext>
            </a:extLst>
          </p:cNvPr>
          <p:cNvSpPr txBox="1"/>
          <p:nvPr/>
        </p:nvSpPr>
        <p:spPr>
          <a:xfrm>
            <a:off x="9849739" y="955199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‘Loop’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9DC7EE9-92EC-5542-B929-75AED50C2AF2}"/>
              </a:ext>
            </a:extLst>
          </p:cNvPr>
          <p:cNvCxnSpPr>
            <a:cxnSpLocks/>
          </p:cNvCxnSpPr>
          <p:nvPr/>
        </p:nvCxnSpPr>
        <p:spPr>
          <a:xfrm>
            <a:off x="2996299" y="4002642"/>
            <a:ext cx="1358536" cy="11559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45917A7-E267-1648-8978-B7341CCE086E}"/>
              </a:ext>
            </a:extLst>
          </p:cNvPr>
          <p:cNvCxnSpPr>
            <a:cxnSpLocks/>
          </p:cNvCxnSpPr>
          <p:nvPr/>
        </p:nvCxnSpPr>
        <p:spPr>
          <a:xfrm flipH="1">
            <a:off x="6429215" y="4087569"/>
            <a:ext cx="1182948" cy="109061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E393E4A-1DE5-3345-9155-F09A1CC4207C}"/>
              </a:ext>
            </a:extLst>
          </p:cNvPr>
          <p:cNvCxnSpPr>
            <a:cxnSpLocks/>
          </p:cNvCxnSpPr>
          <p:nvPr/>
        </p:nvCxnSpPr>
        <p:spPr>
          <a:xfrm flipH="1" flipV="1">
            <a:off x="9558338" y="4014788"/>
            <a:ext cx="1292724" cy="12001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15ACDD5-CB0C-8244-8061-AA7A669C73AC}"/>
              </a:ext>
            </a:extLst>
          </p:cNvPr>
          <p:cNvSpPr txBox="1"/>
          <p:nvPr/>
        </p:nvSpPr>
        <p:spPr>
          <a:xfrm>
            <a:off x="2454663" y="369095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1.177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05D586-7C3B-204C-97F4-5A8E51CB210E}"/>
              </a:ext>
            </a:extLst>
          </p:cNvPr>
          <p:cNvSpPr txBox="1"/>
          <p:nvPr/>
        </p:nvSpPr>
        <p:spPr>
          <a:xfrm>
            <a:off x="4100003" y="509194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1.177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C7D285-36C3-9D4B-9A9F-9EE9774F72F1}"/>
              </a:ext>
            </a:extLst>
          </p:cNvPr>
          <p:cNvSpPr txBox="1"/>
          <p:nvPr/>
        </p:nvSpPr>
        <p:spPr>
          <a:xfrm>
            <a:off x="5913467" y="516948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1.179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92AF2DA-FBC7-CF46-A74D-93442D5F259E}"/>
              </a:ext>
            </a:extLst>
          </p:cNvPr>
          <p:cNvSpPr txBox="1"/>
          <p:nvPr/>
        </p:nvSpPr>
        <p:spPr>
          <a:xfrm>
            <a:off x="10606677" y="521493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1.269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BEA2A8-9F50-9A4F-A301-C4D1CFEDF5E9}"/>
              </a:ext>
            </a:extLst>
          </p:cNvPr>
          <p:cNvSpPr txBox="1"/>
          <p:nvPr/>
        </p:nvSpPr>
        <p:spPr>
          <a:xfrm>
            <a:off x="7314010" y="368145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1.240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A837A18-946B-E143-84F5-01AA4BD234FE}"/>
              </a:ext>
            </a:extLst>
          </p:cNvPr>
          <p:cNvSpPr txBox="1"/>
          <p:nvPr/>
        </p:nvSpPr>
        <p:spPr>
          <a:xfrm>
            <a:off x="9139288" y="370285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1.273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D29DECD-5D0A-0044-93B3-AF6A2FECF2EA}"/>
              </a:ext>
            </a:extLst>
          </p:cNvPr>
          <p:cNvSpPr txBox="1"/>
          <p:nvPr/>
        </p:nvSpPr>
        <p:spPr>
          <a:xfrm rot="2353569">
            <a:off x="3352820" y="425973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2.352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7C81BB4-D1A2-1145-A303-37989B3F8BF3}"/>
              </a:ext>
            </a:extLst>
          </p:cNvPr>
          <p:cNvSpPr txBox="1"/>
          <p:nvPr/>
        </p:nvSpPr>
        <p:spPr>
          <a:xfrm rot="19142938">
            <a:off x="6509118" y="440682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2.408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39C1503-F1A7-DF47-9194-E3FA336180CA}"/>
              </a:ext>
            </a:extLst>
          </p:cNvPr>
          <p:cNvSpPr txBox="1"/>
          <p:nvPr/>
        </p:nvSpPr>
        <p:spPr>
          <a:xfrm rot="2714103">
            <a:off x="9991159" y="439429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2.501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827C80D-02D3-1144-9C5F-4907BAC18B32}"/>
              </a:ext>
            </a:extLst>
          </p:cNvPr>
          <p:cNvSpPr txBox="1"/>
          <p:nvPr/>
        </p:nvSpPr>
        <p:spPr>
          <a:xfrm>
            <a:off x="54947" y="6111065"/>
            <a:ext cx="213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Mutual information: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4B444C-1DCD-5543-96DE-250502794958}"/>
              </a:ext>
            </a:extLst>
          </p:cNvPr>
          <p:cNvSpPr/>
          <p:nvPr/>
        </p:nvSpPr>
        <p:spPr>
          <a:xfrm>
            <a:off x="3082643" y="5836467"/>
            <a:ext cx="1358535" cy="633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0.001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32C8818-29F6-E142-A808-4F1BB70C33AE}"/>
              </a:ext>
            </a:extLst>
          </p:cNvPr>
          <p:cNvSpPr/>
          <p:nvPr/>
        </p:nvSpPr>
        <p:spPr>
          <a:xfrm>
            <a:off x="6105098" y="5847331"/>
            <a:ext cx="1358535" cy="633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0.012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A9C7B97-A7AE-5341-A96D-059F3A7C354C}"/>
              </a:ext>
            </a:extLst>
          </p:cNvPr>
          <p:cNvSpPr/>
          <p:nvPr/>
        </p:nvSpPr>
        <p:spPr>
          <a:xfrm>
            <a:off x="9700022" y="5951736"/>
            <a:ext cx="1292723" cy="596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0.041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593AB74-C589-0742-B070-C54ADA7EEDA3}"/>
              </a:ext>
            </a:extLst>
          </p:cNvPr>
          <p:cNvCxnSpPr>
            <a:cxnSpLocks/>
          </p:cNvCxnSpPr>
          <p:nvPr/>
        </p:nvCxnSpPr>
        <p:spPr>
          <a:xfrm>
            <a:off x="547757" y="4272916"/>
            <a:ext cx="1358536" cy="11559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42AFAAA-2205-8A4D-9294-197AAAFEDAFB}"/>
              </a:ext>
            </a:extLst>
          </p:cNvPr>
          <p:cNvSpPr txBox="1"/>
          <p:nvPr/>
        </p:nvSpPr>
        <p:spPr>
          <a:xfrm>
            <a:off x="192532" y="392550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H(N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827C56A-EDFD-8B4C-B0CC-E16CAED5F67A}"/>
              </a:ext>
            </a:extLst>
          </p:cNvPr>
          <p:cNvSpPr txBox="1"/>
          <p:nvPr/>
        </p:nvSpPr>
        <p:spPr>
          <a:xfrm>
            <a:off x="1651461" y="536221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926063-D845-6748-BA26-B5CD1ADCA222}"/>
              </a:ext>
            </a:extLst>
          </p:cNvPr>
          <p:cNvSpPr txBox="1"/>
          <p:nvPr/>
        </p:nvSpPr>
        <p:spPr>
          <a:xfrm rot="2353569">
            <a:off x="874257" y="456906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H(N</a:t>
            </a:r>
            <a:r>
              <a:rPr lang="en-US" baseline="-25000" dirty="0"/>
              <a:t>0</a:t>
            </a:r>
            <a:r>
              <a:rPr lang="en-US" dirty="0"/>
              <a:t>,N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72465C2-9E73-2F44-BD75-3A6A62C6254A}"/>
              </a:ext>
            </a:extLst>
          </p:cNvPr>
          <p:cNvSpPr txBox="1"/>
          <p:nvPr/>
        </p:nvSpPr>
        <p:spPr>
          <a:xfrm>
            <a:off x="454028" y="2049896"/>
            <a:ext cx="108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Network: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760CF8-871F-C841-81DA-271B44DE70D8}"/>
              </a:ext>
            </a:extLst>
          </p:cNvPr>
          <p:cNvSpPr/>
          <p:nvPr/>
        </p:nvSpPr>
        <p:spPr>
          <a:xfrm>
            <a:off x="932075" y="50034"/>
            <a:ext cx="9251585" cy="914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Impact of connections between two neurons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8EA42-7176-0646-A0DF-9342EBBA38A4}"/>
              </a:ext>
            </a:extLst>
          </p:cNvPr>
          <p:cNvSpPr txBox="1"/>
          <p:nvPr/>
        </p:nvSpPr>
        <p:spPr>
          <a:xfrm>
            <a:off x="-33125" y="4753727"/>
            <a:ext cx="1302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‘Information </a:t>
            </a:r>
          </a:p>
          <a:p>
            <a:r>
              <a:rPr lang="en-US" sz="1600" b="1" dirty="0"/>
              <a:t>Simplex’:</a:t>
            </a:r>
          </a:p>
        </p:txBody>
      </p:sp>
    </p:spTree>
    <p:extLst>
      <p:ext uri="{BB962C8B-B14F-4D97-AF65-F5344CB8AC3E}">
        <p14:creationId xmlns:p14="http://schemas.microsoft.com/office/powerpoint/2010/main" val="3699172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9">
            <a:extLst>
              <a:ext uri="{FF2B5EF4-FFF2-40B4-BE49-F238E27FC236}">
                <a16:creationId xmlns:a16="http://schemas.microsoft.com/office/drawing/2014/main" id="{1986401C-B5C8-434D-B5C3-C3479015A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44A023-2DB4-F941-BE28-129D07B3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Rectangle 41">
              <a:extLst>
                <a:ext uri="{FF2B5EF4-FFF2-40B4-BE49-F238E27FC236}">
                  <a16:creationId xmlns:a16="http://schemas.microsoft.com/office/drawing/2014/main" id="{A3103DD8-D642-3B40-A697-B6D88175A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09C5D5D-92D4-2C40-A044-EC702E11F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3D2DD-CCA6-DA49-88F4-B65B40A06D00}"/>
              </a:ext>
            </a:extLst>
          </p:cNvPr>
          <p:cNvSpPr txBox="1"/>
          <p:nvPr/>
        </p:nvSpPr>
        <p:spPr>
          <a:xfrm>
            <a:off x="472344" y="339126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443F4-96CE-B943-821E-245BE2DE1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AFF2C-CF1B-4449-9866-A04B65EA5C24}"/>
              </a:ext>
            </a:extLst>
          </p:cNvPr>
          <p:cNvSpPr txBox="1"/>
          <p:nvPr/>
        </p:nvSpPr>
        <p:spPr>
          <a:xfrm>
            <a:off x="1244970" y="1116972"/>
            <a:ext cx="3137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Experiment</a:t>
            </a:r>
          </a:p>
        </p:txBody>
      </p:sp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27CE067A-8E66-A943-B4B2-8188CD4A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60" y="2445267"/>
            <a:ext cx="3882390" cy="348419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EAE66AB-D818-E648-BFCC-1CA9C7CCF527}"/>
              </a:ext>
            </a:extLst>
          </p:cNvPr>
          <p:cNvSpPr/>
          <p:nvPr/>
        </p:nvSpPr>
        <p:spPr>
          <a:xfrm>
            <a:off x="7083794" y="1651372"/>
            <a:ext cx="1991638" cy="132168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Parent Network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565E54E-4EF2-3D42-8F6A-66BE7C944600}"/>
              </a:ext>
            </a:extLst>
          </p:cNvPr>
          <p:cNvSpPr/>
          <p:nvPr/>
        </p:nvSpPr>
        <p:spPr>
          <a:xfrm>
            <a:off x="7083794" y="4833885"/>
            <a:ext cx="1991638" cy="132168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Children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F90E89A-756E-4C40-B7D4-84163A4C788C}"/>
              </a:ext>
            </a:extLst>
          </p:cNvPr>
          <p:cNvSpPr/>
          <p:nvPr/>
        </p:nvSpPr>
        <p:spPr>
          <a:xfrm>
            <a:off x="7208121" y="3118355"/>
            <a:ext cx="1742984" cy="1667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7E2D21-D814-1B44-B209-9F61E703C087}"/>
              </a:ext>
            </a:extLst>
          </p:cNvPr>
          <p:cNvSpPr txBox="1"/>
          <p:nvPr/>
        </p:nvSpPr>
        <p:spPr>
          <a:xfrm>
            <a:off x="7480378" y="3628892"/>
            <a:ext cx="1198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All to all </a:t>
            </a:r>
          </a:p>
          <a:p>
            <a:pPr algn="ctr"/>
            <a:r>
              <a:rPr lang="en-US" dirty="0"/>
              <a:t>Connected</a:t>
            </a:r>
          </a:p>
        </p:txBody>
      </p:sp>
      <p:pic>
        <p:nvPicPr>
          <p:cNvPr id="18" name="Picture 17" descr="Diagram, shape, circle&#10;&#10;Description automatically generated">
            <a:extLst>
              <a:ext uri="{FF2B5EF4-FFF2-40B4-BE49-F238E27FC236}">
                <a16:creationId xmlns:a16="http://schemas.microsoft.com/office/drawing/2014/main" id="{F095227F-ECF2-E747-8613-43CAEA04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105" y="1355509"/>
            <a:ext cx="1314388" cy="1217027"/>
          </a:xfrm>
          <a:prstGeom prst="rect">
            <a:avLst/>
          </a:prstGeom>
        </p:spPr>
      </p:pic>
      <p:pic>
        <p:nvPicPr>
          <p:cNvPr id="19" name="Picture 18" descr="A picture containing athletic game, sport, basketball&#10;&#10;Description automatically generated">
            <a:extLst>
              <a:ext uri="{FF2B5EF4-FFF2-40B4-BE49-F238E27FC236}">
                <a16:creationId xmlns:a16="http://schemas.microsoft.com/office/drawing/2014/main" id="{FBC34680-119C-414D-BCB1-E8035A1F8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572" y="392270"/>
            <a:ext cx="1419611" cy="10148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9D6DB6-2155-724B-B3C6-A8A64D59F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241" y="335225"/>
            <a:ext cx="1131728" cy="1128899"/>
          </a:xfrm>
          <a:prstGeom prst="rect">
            <a:avLst/>
          </a:prstGeom>
        </p:spPr>
      </p:pic>
      <p:pic>
        <p:nvPicPr>
          <p:cNvPr id="21" name="Picture 20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730B93E1-4FDB-D24D-947D-2330ABFAC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69" y="1420214"/>
            <a:ext cx="1227969" cy="125623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4C8C9A-C85D-6A40-B221-83603FEE8B3F}"/>
              </a:ext>
            </a:extLst>
          </p:cNvPr>
          <p:cNvCxnSpPr/>
          <p:nvPr/>
        </p:nvCxnSpPr>
        <p:spPr>
          <a:xfrm flipH="1">
            <a:off x="6770572" y="2118001"/>
            <a:ext cx="313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E0C946-31C0-A244-AD99-62BE29C99980}"/>
              </a:ext>
            </a:extLst>
          </p:cNvPr>
          <p:cNvCxnSpPr>
            <a:cxnSpLocks/>
          </p:cNvCxnSpPr>
          <p:nvPr/>
        </p:nvCxnSpPr>
        <p:spPr>
          <a:xfrm flipH="1" flipV="1">
            <a:off x="7615825" y="1420215"/>
            <a:ext cx="76000" cy="231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60285C-F4BA-474B-9619-CCAD78B71EDC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8706032" y="1464124"/>
            <a:ext cx="245073" cy="292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58BBF8-5B74-F342-AA33-0B7BFED4E35E}"/>
              </a:ext>
            </a:extLst>
          </p:cNvPr>
          <p:cNvCxnSpPr/>
          <p:nvPr/>
        </p:nvCxnSpPr>
        <p:spPr>
          <a:xfrm flipH="1">
            <a:off x="9075432" y="2146243"/>
            <a:ext cx="313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65BDF4BD-7713-B54A-833F-0EBA8F408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259" y="6212730"/>
            <a:ext cx="622300" cy="5969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4D1885-CF68-7349-957B-B3346886C0A8}"/>
              </a:ext>
            </a:extLst>
          </p:cNvPr>
          <p:cNvCxnSpPr>
            <a:endCxn id="15" idx="3"/>
          </p:cNvCxnSpPr>
          <p:nvPr/>
        </p:nvCxnSpPr>
        <p:spPr>
          <a:xfrm flipV="1">
            <a:off x="7083794" y="5962013"/>
            <a:ext cx="291669" cy="193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277962BA-BD69-DE44-8C80-E5D951C6FD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8654" y="5668391"/>
            <a:ext cx="1093037" cy="108407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6D3ECB8-657A-FD49-9A4C-887E1A8CE85E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951106" y="5787026"/>
            <a:ext cx="437548" cy="423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Content Placeholder 16" descr="A stethoscope with a stethoscope&#10;&#10;Description automatically generated with medium confidence">
            <a:extLst>
              <a:ext uri="{FF2B5EF4-FFF2-40B4-BE49-F238E27FC236}">
                <a16:creationId xmlns:a16="http://schemas.microsoft.com/office/drawing/2014/main" id="{2D6E8D07-5319-1F4B-8FBF-A77DABA26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5638614" y="4785758"/>
            <a:ext cx="914771" cy="893162"/>
          </a:xfr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B0C930-79A4-CD4E-BFAD-58C81B36F8BE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6553385" y="5357676"/>
            <a:ext cx="530409" cy="137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13898C6-0464-614B-8CE6-8F167101F8AB}"/>
              </a:ext>
            </a:extLst>
          </p:cNvPr>
          <p:cNvCxnSpPr/>
          <p:nvPr/>
        </p:nvCxnSpPr>
        <p:spPr>
          <a:xfrm flipV="1">
            <a:off x="8951105" y="4833885"/>
            <a:ext cx="565864" cy="352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EDDFFD4-246B-A946-A338-0181F247FF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7435" y="3952056"/>
            <a:ext cx="1395689" cy="131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9">
            <a:extLst>
              <a:ext uri="{FF2B5EF4-FFF2-40B4-BE49-F238E27FC236}">
                <a16:creationId xmlns:a16="http://schemas.microsoft.com/office/drawing/2014/main" id="{306FDCDB-7FE9-A649-8FF4-51BF08A7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83DC93-ACA5-3E4D-A6B6-272FCF7D4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Rectangle 41">
              <a:extLst>
                <a:ext uri="{FF2B5EF4-FFF2-40B4-BE49-F238E27FC236}">
                  <a16:creationId xmlns:a16="http://schemas.microsoft.com/office/drawing/2014/main" id="{B318978D-7E03-3643-B19F-C0045D88D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14E7D64-4295-234D-AE3E-C34FE2853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2" name="Picture 11" descr="A picture containing outdoor object, pylon&#10;&#10;Description automatically generated">
            <a:extLst>
              <a:ext uri="{FF2B5EF4-FFF2-40B4-BE49-F238E27FC236}">
                <a16:creationId xmlns:a16="http://schemas.microsoft.com/office/drawing/2014/main" id="{3EB74C30-CFF7-E74D-9D71-7A1F0CAE9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083" y="448210"/>
            <a:ext cx="7886700" cy="4965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523DED-0084-474F-981F-B6F8CD4C970A}"/>
              </a:ext>
            </a:extLst>
          </p:cNvPr>
          <p:cNvSpPr txBox="1"/>
          <p:nvPr/>
        </p:nvSpPr>
        <p:spPr>
          <a:xfrm>
            <a:off x="5920636" y="5674290"/>
            <a:ext cx="4885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From Frontiers in Computational Neuroscience, ‘Cliques of Neurons Bound into Cavities Provide a Missing Link between Structure and Function’.</a:t>
            </a:r>
          </a:p>
          <a:p>
            <a:pPr algn="r"/>
            <a:r>
              <a:rPr lang="en-CA" i="1" dirty="0"/>
              <a:t>(Reimann et al. 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717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9">
            <a:extLst>
              <a:ext uri="{FF2B5EF4-FFF2-40B4-BE49-F238E27FC236}">
                <a16:creationId xmlns:a16="http://schemas.microsoft.com/office/drawing/2014/main" id="{882D069A-D727-364A-820B-0641E74D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4DEEFC0-3BD6-2147-A565-21AC20E92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7" name="Rectangle 41">
              <a:extLst>
                <a:ext uri="{FF2B5EF4-FFF2-40B4-BE49-F238E27FC236}">
                  <a16:creationId xmlns:a16="http://schemas.microsoft.com/office/drawing/2014/main" id="{46D8A447-2668-5E4D-82D7-3F78605CA0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7AE0EFC-F675-964E-BA85-3B4B2EDC1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2" name="Straight Connector 4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B4C85098-9BE7-354E-8DCB-28001A49C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6" y="4261773"/>
            <a:ext cx="5735018" cy="1634479"/>
          </a:xfrm>
          <a:prstGeom prst="rect">
            <a:avLst/>
          </a:prstGeom>
        </p:spPr>
      </p:pic>
      <p:cxnSp>
        <p:nvCxnSpPr>
          <p:cNvPr id="53" name="Straight Connector 4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4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0615FD35-3630-0F42-9C20-BB9187A6A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378" y="1203519"/>
            <a:ext cx="5636116" cy="16344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F00C0B3-EAD8-2E44-B936-B1A7A7B0BBD2}"/>
              </a:ext>
            </a:extLst>
          </p:cNvPr>
          <p:cNvSpPr txBox="1"/>
          <p:nvPr/>
        </p:nvSpPr>
        <p:spPr>
          <a:xfrm>
            <a:off x="8857921" y="3004343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649345-FDBF-CA46-8134-AB2D4799A5B8}"/>
              </a:ext>
            </a:extLst>
          </p:cNvPr>
          <p:cNvSpPr txBox="1"/>
          <p:nvPr/>
        </p:nvSpPr>
        <p:spPr>
          <a:xfrm>
            <a:off x="2789503" y="6200048"/>
            <a:ext cx="91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129FE41-8941-B34F-9E6C-00AA904F9EDA}"/>
              </a:ext>
            </a:extLst>
          </p:cNvPr>
          <p:cNvSpPr/>
          <p:nvPr/>
        </p:nvSpPr>
        <p:spPr>
          <a:xfrm>
            <a:off x="932075" y="50034"/>
            <a:ext cx="10118853" cy="6699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One child</a:t>
            </a:r>
          </a:p>
        </p:txBody>
      </p:sp>
      <p:pic>
        <p:nvPicPr>
          <p:cNvPr id="58" name="Picture 5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4BBEBEC8-6B3C-1C4D-8468-B40358F97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378" y="4230666"/>
            <a:ext cx="5701536" cy="163919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92F102E-309E-AB4D-9222-B928ED232DE6}"/>
              </a:ext>
            </a:extLst>
          </p:cNvPr>
          <p:cNvSpPr txBox="1"/>
          <p:nvPr/>
        </p:nvSpPr>
        <p:spPr>
          <a:xfrm>
            <a:off x="8959811" y="610028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</a:t>
            </a:r>
          </a:p>
        </p:txBody>
      </p:sp>
      <p:pic>
        <p:nvPicPr>
          <p:cNvPr id="60" name="Picture 59" descr="Chart&#10;&#10;Description automatically generated">
            <a:extLst>
              <a:ext uri="{FF2B5EF4-FFF2-40B4-BE49-F238E27FC236}">
                <a16:creationId xmlns:a16="http://schemas.microsoft.com/office/drawing/2014/main" id="{CB6BE49C-73E5-6A43-9C75-11D731CFB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10" y="1124541"/>
            <a:ext cx="5636114" cy="163447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1DFBB5C-023F-A248-9FEA-CBE86675B27C}"/>
              </a:ext>
            </a:extLst>
          </p:cNvPr>
          <p:cNvSpPr txBox="1"/>
          <p:nvPr/>
        </p:nvSpPr>
        <p:spPr>
          <a:xfrm>
            <a:off x="2257623" y="2927954"/>
            <a:ext cx="145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Disconnected</a:t>
            </a:r>
          </a:p>
        </p:txBody>
      </p:sp>
    </p:spTree>
    <p:extLst>
      <p:ext uri="{BB962C8B-B14F-4D97-AF65-F5344CB8AC3E}">
        <p14:creationId xmlns:p14="http://schemas.microsoft.com/office/powerpoint/2010/main" val="2314742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9">
            <a:extLst>
              <a:ext uri="{FF2B5EF4-FFF2-40B4-BE49-F238E27FC236}">
                <a16:creationId xmlns:a16="http://schemas.microsoft.com/office/drawing/2014/main" id="{5CFF0D90-4F9F-0144-A12F-7C8C9DAC0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2E6CF5-90A0-DC49-BF9E-94CF739E9D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41">
              <a:extLst>
                <a:ext uri="{FF2B5EF4-FFF2-40B4-BE49-F238E27FC236}">
                  <a16:creationId xmlns:a16="http://schemas.microsoft.com/office/drawing/2014/main" id="{6755F17C-5B80-A34B-9F5D-5EE32D7AA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4EA8C9A-17EB-2D46-A9FA-2EB940B66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DEFCA-6DDE-F84D-9FC2-1273EA0125A6}"/>
              </a:ext>
            </a:extLst>
          </p:cNvPr>
          <p:cNvSpPr txBox="1"/>
          <p:nvPr/>
        </p:nvSpPr>
        <p:spPr>
          <a:xfrm>
            <a:off x="472344" y="339126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FAF34-5C6F-3F45-9029-F6339822F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Entropy and Number of Parents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1032F036-FFC3-4E34-891C-8E4CCFABE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0712" y="2323977"/>
            <a:ext cx="3803904" cy="1801369"/>
          </a:xfrm>
        </p:spPr>
        <p:txBody>
          <a:bodyPr anchor="ctr">
            <a:normAutofit/>
          </a:bodyPr>
          <a:lstStyle/>
          <a:p>
            <a:r>
              <a:rPr lang="en-US" sz="2200" dirty="0"/>
              <a:t>Entropy increases with number of parents</a:t>
            </a:r>
          </a:p>
          <a:p>
            <a:r>
              <a:rPr lang="en-US" sz="2200" dirty="0"/>
              <a:t>The topology of the network impacts the entropy</a:t>
            </a:r>
          </a:p>
        </p:txBody>
      </p:sp>
      <p:pic>
        <p:nvPicPr>
          <p:cNvPr id="6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AF4EEC59-46F1-7D47-A45A-3E0FF3852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362" y="4186998"/>
            <a:ext cx="4060604" cy="2381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33F469-D379-1748-88E3-F3697FD19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14493"/>
            <a:ext cx="53721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89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39">
            <a:extLst>
              <a:ext uri="{FF2B5EF4-FFF2-40B4-BE49-F238E27FC236}">
                <a16:creationId xmlns:a16="http://schemas.microsoft.com/office/drawing/2014/main" id="{0983624A-9B57-4041-92A5-9BF02AD19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29E8F4-1D99-F94E-969C-EFBCD7AA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3" name="Rectangle 41">
              <a:extLst>
                <a:ext uri="{FF2B5EF4-FFF2-40B4-BE49-F238E27FC236}">
                  <a16:creationId xmlns:a16="http://schemas.microsoft.com/office/drawing/2014/main" id="{2B3F19A8-BE1A-C141-A88F-21C33A26F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02EB8C9-B0D0-FF47-857D-6C34A6DE7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5" name="Straight Connector 41">
            <a:extLst>
              <a:ext uri="{FF2B5EF4-FFF2-40B4-BE49-F238E27FC236}">
                <a16:creationId xmlns:a16="http://schemas.microsoft.com/office/drawing/2014/main" id="{6E4B6463-A305-B647-88C4-7ADED6760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3">
            <a:extLst>
              <a:ext uri="{FF2B5EF4-FFF2-40B4-BE49-F238E27FC236}">
                <a16:creationId xmlns:a16="http://schemas.microsoft.com/office/drawing/2014/main" id="{6AA33F99-3A33-8249-BA61-575ECD62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45">
            <a:extLst>
              <a:ext uri="{FF2B5EF4-FFF2-40B4-BE49-F238E27FC236}">
                <a16:creationId xmlns:a16="http://schemas.microsoft.com/office/drawing/2014/main" id="{DA9FB945-0180-404B-A99B-0EA7D965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35B37F0-98E0-1F42-9AA5-A6402D15AB9B}"/>
              </a:ext>
            </a:extLst>
          </p:cNvPr>
          <p:cNvSpPr txBox="1"/>
          <p:nvPr/>
        </p:nvSpPr>
        <p:spPr>
          <a:xfrm>
            <a:off x="8857921" y="3004343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Torus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2F36A9-AD56-184D-ABD4-B1CEB294E32B}"/>
              </a:ext>
            </a:extLst>
          </p:cNvPr>
          <p:cNvSpPr/>
          <p:nvPr/>
        </p:nvSpPr>
        <p:spPr>
          <a:xfrm>
            <a:off x="932075" y="50034"/>
            <a:ext cx="10118853" cy="6699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Two children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F44184-B670-1A41-B652-A45EC3B30DDE}"/>
              </a:ext>
            </a:extLst>
          </p:cNvPr>
          <p:cNvSpPr txBox="1"/>
          <p:nvPr/>
        </p:nvSpPr>
        <p:spPr>
          <a:xfrm>
            <a:off x="8943841" y="593331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D6597B-DDEE-7F4F-98BF-0F0069DF20CD}"/>
              </a:ext>
            </a:extLst>
          </p:cNvPr>
          <p:cNvSpPr txBox="1"/>
          <p:nvPr/>
        </p:nvSpPr>
        <p:spPr>
          <a:xfrm>
            <a:off x="2257623" y="2927954"/>
            <a:ext cx="145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Disconnected</a:t>
            </a:r>
          </a:p>
        </p:txBody>
      </p:sp>
      <p:pic>
        <p:nvPicPr>
          <p:cNvPr id="5" name="Picture 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9354A8AA-0C7C-AA49-918E-7E3DC3B4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102" y="3849999"/>
            <a:ext cx="5592456" cy="161602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8B3EF8D-CE99-6C46-BF92-17F9AD2E39A1}"/>
              </a:ext>
            </a:extLst>
          </p:cNvPr>
          <p:cNvSpPr txBox="1"/>
          <p:nvPr/>
        </p:nvSpPr>
        <p:spPr>
          <a:xfrm>
            <a:off x="2630706" y="5748650"/>
            <a:ext cx="91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Simplex</a:t>
            </a:r>
          </a:p>
        </p:txBody>
      </p:sp>
      <p:pic>
        <p:nvPicPr>
          <p:cNvPr id="7" name="Picture 6" descr="A picture containing text, wall, different&#10;&#10;Description automatically generated">
            <a:extLst>
              <a:ext uri="{FF2B5EF4-FFF2-40B4-BE49-F238E27FC236}">
                <a16:creationId xmlns:a16="http://schemas.microsoft.com/office/drawing/2014/main" id="{6EB2D654-F1CB-6F48-9A5C-64E8D8F81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83" y="1268164"/>
            <a:ext cx="5603022" cy="1612701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32EE413-F9EE-F142-9937-9A5B31FAD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96" y="3845419"/>
            <a:ext cx="5478709" cy="1486811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00A5B7D7-D56D-6C4C-B18F-0EF703488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714" y="1269397"/>
            <a:ext cx="5504768" cy="160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50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39">
            <a:extLst>
              <a:ext uri="{FF2B5EF4-FFF2-40B4-BE49-F238E27FC236}">
                <a16:creationId xmlns:a16="http://schemas.microsoft.com/office/drawing/2014/main" id="{C08E2CDC-4AA2-6A4B-AC96-0ACF1CBB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7A4DBEE-E6FF-5745-8D63-3765C8039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D41A736B-B316-094E-9996-FFB977E1E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F6A9-D202-1048-AF8A-9080586F5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E962B8-8058-EF4F-885E-A196FA021E60}"/>
              </a:ext>
            </a:extLst>
          </p:cNvPr>
          <p:cNvSpPr txBox="1"/>
          <p:nvPr/>
        </p:nvSpPr>
        <p:spPr>
          <a:xfrm>
            <a:off x="472344" y="339126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EABFE5-F02C-EC46-B074-5D4D5CA43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CA5EF2D-3BD1-0D45-B5DA-12E3638C0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2" y="75743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Mutual Information between two children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and Number of Common Parents </a:t>
            </a:r>
          </a:p>
        </p:txBody>
      </p:sp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5749ED46-932C-CF42-95E9-038278902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672" y="2286205"/>
            <a:ext cx="4851400" cy="34163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65A9837-11E0-764A-B073-2846B484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14" y="2218170"/>
            <a:ext cx="6246976" cy="34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56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9">
            <a:extLst>
              <a:ext uri="{FF2B5EF4-FFF2-40B4-BE49-F238E27FC236}">
                <a16:creationId xmlns:a16="http://schemas.microsoft.com/office/drawing/2014/main" id="{1CE6ABE0-2CE0-E543-956C-ED3C524AB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9045929-83F2-294F-B333-9A0CF7D41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3" name="Rectangle 41">
              <a:extLst>
                <a:ext uri="{FF2B5EF4-FFF2-40B4-BE49-F238E27FC236}">
                  <a16:creationId xmlns:a16="http://schemas.microsoft.com/office/drawing/2014/main" id="{DEC9AD99-CB25-454C-AC45-EB7E475CD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B8BC36D-852A-FD40-97F3-43D4307B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BAABD4-139B-874B-9753-D04C6BC91926}"/>
              </a:ext>
            </a:extLst>
          </p:cNvPr>
          <p:cNvSpPr txBox="1"/>
          <p:nvPr/>
        </p:nvSpPr>
        <p:spPr>
          <a:xfrm>
            <a:off x="472344" y="339126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0DC6AA-FAC6-4848-95AD-5BE1FD1D8107}"/>
              </a:ext>
            </a:extLst>
          </p:cNvPr>
          <p:cNvSpPr/>
          <p:nvPr/>
        </p:nvSpPr>
        <p:spPr>
          <a:xfrm>
            <a:off x="427173" y="338203"/>
            <a:ext cx="11034141" cy="14124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Mutual Information for different Children Connection</a:t>
            </a:r>
          </a:p>
        </p:txBody>
      </p:sp>
      <p:pic>
        <p:nvPicPr>
          <p:cNvPr id="33" name="Picture 3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9D055B8-5626-9042-BAF2-0F3CACA3C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17" y="1819516"/>
            <a:ext cx="6313578" cy="50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28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9">
            <a:extLst>
              <a:ext uri="{FF2B5EF4-FFF2-40B4-BE49-F238E27FC236}">
                <a16:creationId xmlns:a16="http://schemas.microsoft.com/office/drawing/2014/main" id="{F9E3E86D-A031-E14A-A343-6140AB582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C8DF35-68DE-8C44-83A9-524F99CD2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41">
              <a:extLst>
                <a:ext uri="{FF2B5EF4-FFF2-40B4-BE49-F238E27FC236}">
                  <a16:creationId xmlns:a16="http://schemas.microsoft.com/office/drawing/2014/main" id="{C958CFC5-533C-6547-B4A4-35B15E4A9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DF01AA1-41D8-A849-A339-9D0BDA99A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99108E-09DD-634E-AD27-6A73FFCD265F}"/>
              </a:ext>
            </a:extLst>
          </p:cNvPr>
          <p:cNvSpPr txBox="1"/>
          <p:nvPr/>
        </p:nvSpPr>
        <p:spPr>
          <a:xfrm>
            <a:off x="472344" y="339126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B09856-7282-3549-A8AB-0165B5B9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BCD007-B37D-2742-A0D3-E94864430359}"/>
              </a:ext>
            </a:extLst>
          </p:cNvPr>
          <p:cNvSpPr txBox="1"/>
          <p:nvPr/>
        </p:nvSpPr>
        <p:spPr>
          <a:xfrm>
            <a:off x="1697273" y="1110613"/>
            <a:ext cx="2233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Conclusion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2BE9EE1-8C91-7047-84E4-EDF091F2B33C}"/>
              </a:ext>
            </a:extLst>
          </p:cNvPr>
          <p:cNvSpPr/>
          <p:nvPr/>
        </p:nvSpPr>
        <p:spPr>
          <a:xfrm>
            <a:off x="3259927" y="2535442"/>
            <a:ext cx="4533013" cy="779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‘Randomness’ of a neuron increases with activity of parents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34B82D8-1F34-2842-991E-BDD23BC9D731}"/>
              </a:ext>
            </a:extLst>
          </p:cNvPr>
          <p:cNvSpPr/>
          <p:nvPr/>
        </p:nvSpPr>
        <p:spPr>
          <a:xfrm>
            <a:off x="3259927" y="3732614"/>
            <a:ext cx="4533013" cy="779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Similarity between two neurons reflects the common input they receive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CEAFD5-654A-ED4D-BA33-13EDD90F93D3}"/>
              </a:ext>
            </a:extLst>
          </p:cNvPr>
          <p:cNvSpPr/>
          <p:nvPr/>
        </p:nvSpPr>
        <p:spPr>
          <a:xfrm>
            <a:off x="3259926" y="4967656"/>
            <a:ext cx="4533013" cy="779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dimension in common parents is essential for similar activity!</a:t>
            </a:r>
          </a:p>
        </p:txBody>
      </p:sp>
    </p:spTree>
    <p:extLst>
      <p:ext uri="{BB962C8B-B14F-4D97-AF65-F5344CB8AC3E}">
        <p14:creationId xmlns:p14="http://schemas.microsoft.com/office/powerpoint/2010/main" val="688781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9">
            <a:extLst>
              <a:ext uri="{FF2B5EF4-FFF2-40B4-BE49-F238E27FC236}">
                <a16:creationId xmlns:a16="http://schemas.microsoft.com/office/drawing/2014/main" id="{5D059169-8E8A-D645-953C-29358B396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1A4CF8-331A-FB41-8943-4B6F53DD2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Rectangle 41">
              <a:extLst>
                <a:ext uri="{FF2B5EF4-FFF2-40B4-BE49-F238E27FC236}">
                  <a16:creationId xmlns:a16="http://schemas.microsoft.com/office/drawing/2014/main" id="{859DF5BB-1561-1D47-A541-E713D1E0C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564F1A9-2A3D-3A43-8835-E4EB9C31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F7E76-2253-7746-9D3C-ECFD423346EE}"/>
              </a:ext>
            </a:extLst>
          </p:cNvPr>
          <p:cNvSpPr txBox="1"/>
          <p:nvPr/>
        </p:nvSpPr>
        <p:spPr>
          <a:xfrm>
            <a:off x="87363" y="3960238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C7C227-8FB4-8949-BA56-29DFE072A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6D2D4-D3BF-A640-99FE-4C40E866483E}"/>
              </a:ext>
            </a:extLst>
          </p:cNvPr>
          <p:cNvSpPr txBox="1"/>
          <p:nvPr/>
        </p:nvSpPr>
        <p:spPr>
          <a:xfrm>
            <a:off x="832532" y="1035493"/>
            <a:ext cx="45021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Further Directions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53145C-09F5-4D47-95B9-1384FEAA8914}"/>
              </a:ext>
            </a:extLst>
          </p:cNvPr>
          <p:cNvSpPr/>
          <p:nvPr/>
        </p:nvSpPr>
        <p:spPr>
          <a:xfrm>
            <a:off x="257268" y="3673904"/>
            <a:ext cx="2141951" cy="1887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S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96BC7ED-154F-D342-BB76-E1F4CE8C29AF}"/>
              </a:ext>
            </a:extLst>
          </p:cNvPr>
          <p:cNvSpPr/>
          <p:nvPr/>
        </p:nvSpPr>
        <p:spPr>
          <a:xfrm rot="16200000">
            <a:off x="2829688" y="3831126"/>
            <a:ext cx="1714599" cy="17461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606344E-7214-9548-846A-60DCBEBF9232}"/>
              </a:ext>
            </a:extLst>
          </p:cNvPr>
          <p:cNvSpPr/>
          <p:nvPr/>
        </p:nvSpPr>
        <p:spPr>
          <a:xfrm>
            <a:off x="4874165" y="3758861"/>
            <a:ext cx="2141950" cy="1887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</a:t>
            </a:r>
          </a:p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DE40C9-43DF-AC44-867F-CD26B286DBF5}"/>
              </a:ext>
            </a:extLst>
          </p:cNvPr>
          <p:cNvSpPr txBox="1"/>
          <p:nvPr/>
        </p:nvSpPr>
        <p:spPr>
          <a:xfrm>
            <a:off x="2889190" y="4242523"/>
            <a:ext cx="1350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Channel Network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A37A766-B4F3-B048-951C-B89CACB58731}"/>
              </a:ext>
            </a:extLst>
          </p:cNvPr>
          <p:cNvSpPr/>
          <p:nvPr/>
        </p:nvSpPr>
        <p:spPr>
          <a:xfrm>
            <a:off x="7658987" y="3429000"/>
            <a:ext cx="4533013" cy="779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Fix a Source S, a Receiver R, what is the optimal Channel C maximizing I(S, R)?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DB2E0BD-0EA2-AC48-A3D2-38113A4F0745}"/>
              </a:ext>
            </a:extLst>
          </p:cNvPr>
          <p:cNvSpPr/>
          <p:nvPr/>
        </p:nvSpPr>
        <p:spPr>
          <a:xfrm>
            <a:off x="7656551" y="4666874"/>
            <a:ext cx="4533013" cy="779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Fix a Channel C, what is the optimal (S, R) pair maximizing I(S, R)?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48E586-C6BB-2842-8B67-FA42AA4DBF90}"/>
              </a:ext>
            </a:extLst>
          </p:cNvPr>
          <p:cNvSpPr txBox="1"/>
          <p:nvPr/>
        </p:nvSpPr>
        <p:spPr>
          <a:xfrm>
            <a:off x="2646663" y="6079426"/>
            <a:ext cx="3499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Neural Communication Channel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5D0CBB1-C8BF-D74B-BC02-DAEA5ADEC5D7}"/>
              </a:ext>
            </a:extLst>
          </p:cNvPr>
          <p:cNvSpPr/>
          <p:nvPr/>
        </p:nvSpPr>
        <p:spPr>
          <a:xfrm>
            <a:off x="7033833" y="1268612"/>
            <a:ext cx="2378093" cy="488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More parent spaces!!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0504A1F9-BC55-9D4B-BD42-02F792748DFD}"/>
              </a:ext>
            </a:extLst>
          </p:cNvPr>
          <p:cNvSpPr/>
          <p:nvPr/>
        </p:nvSpPr>
        <p:spPr>
          <a:xfrm>
            <a:off x="9923057" y="5238538"/>
            <a:ext cx="2277077" cy="1648094"/>
          </a:xfrm>
          <a:prstGeom prst="wedgeEllipseCallout">
            <a:avLst>
              <a:gd name="adj1" fmla="val -54389"/>
              <a:gd name="adj2" fmla="val -5302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 to best make use of a given channel?</a:t>
            </a:r>
          </a:p>
        </p:txBody>
      </p:sp>
      <p:sp>
        <p:nvSpPr>
          <p:cNvPr id="28" name="Oval Callout 27">
            <a:extLst>
              <a:ext uri="{FF2B5EF4-FFF2-40B4-BE49-F238E27FC236}">
                <a16:creationId xmlns:a16="http://schemas.microsoft.com/office/drawing/2014/main" id="{CB4D7C02-B55B-2144-95A7-D5E28D1BEDCC}"/>
              </a:ext>
            </a:extLst>
          </p:cNvPr>
          <p:cNvSpPr/>
          <p:nvPr/>
        </p:nvSpPr>
        <p:spPr>
          <a:xfrm>
            <a:off x="9858429" y="1463776"/>
            <a:ext cx="2277077" cy="1648094"/>
          </a:xfrm>
          <a:prstGeom prst="wedgeEllipseCallout">
            <a:avLst>
              <a:gd name="adj1" fmla="val -56040"/>
              <a:gd name="adj2" fmla="val 7238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 to best transmit a given message?</a:t>
            </a:r>
          </a:p>
        </p:txBody>
      </p:sp>
    </p:spTree>
    <p:extLst>
      <p:ext uri="{BB962C8B-B14F-4D97-AF65-F5344CB8AC3E}">
        <p14:creationId xmlns:p14="http://schemas.microsoft.com/office/powerpoint/2010/main" val="259378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D693C2E-7354-514D-806D-F81066AC36AB}"/>
              </a:ext>
            </a:extLst>
          </p:cNvPr>
          <p:cNvSpPr txBox="1">
            <a:spLocks/>
          </p:cNvSpPr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</p:txBody>
      </p:sp>
      <p:grpSp>
        <p:nvGrpSpPr>
          <p:cNvPr id="16" name="Group 39">
            <a:extLst>
              <a:ext uri="{FF2B5EF4-FFF2-40B4-BE49-F238E27FC236}">
                <a16:creationId xmlns:a16="http://schemas.microsoft.com/office/drawing/2014/main" id="{EF447E97-9A79-2343-854F-83BEC07B9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B94A3D-6026-8A4A-A726-6B3B41107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41">
              <a:extLst>
                <a:ext uri="{FF2B5EF4-FFF2-40B4-BE49-F238E27FC236}">
                  <a16:creationId xmlns:a16="http://schemas.microsoft.com/office/drawing/2014/main" id="{D4500975-9040-5E47-B60C-7D591C511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31330AB-9235-FE4B-8F63-DD16D634E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C8C5C-7F77-EB4C-94DE-EC9991A2CAEE}"/>
              </a:ext>
            </a:extLst>
          </p:cNvPr>
          <p:cNvSpPr txBox="1"/>
          <p:nvPr/>
        </p:nvSpPr>
        <p:spPr>
          <a:xfrm>
            <a:off x="4421687" y="3044279"/>
            <a:ext cx="27994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36530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7F786-A631-FF4C-87C5-3EBA2B95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2B2DC-F7C3-FD4D-A8AD-61DFC6386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US" dirty="0" err="1"/>
              <a:t>jdn</a:t>
            </a:r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kjdn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</a:t>
            </a:r>
            <a:r>
              <a:rPr lang="en-US" dirty="0" err="1"/>
              <a:t>jkd</a:t>
            </a:r>
            <a:r>
              <a:rPr lang="en-US" dirty="0"/>
              <a:t> d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7E4D2-C72F-D849-9C8F-28F1D6D1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46" y="2815181"/>
            <a:ext cx="7810500" cy="83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63A834-3B36-5946-851D-0B260DB02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246" y="1833313"/>
            <a:ext cx="7810500" cy="6096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9E2FDD2-9F0F-1048-AE63-5291B2760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446" y="3788318"/>
            <a:ext cx="7861300" cy="1079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5E5384-0F51-8F46-A8F8-1167CA27E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446" y="4912790"/>
            <a:ext cx="7810500" cy="60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5704CB-A777-3746-A8C3-E6648A72F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246" y="5522390"/>
            <a:ext cx="7642181" cy="5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6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polygon&#10;&#10;Description automatically generated">
            <a:extLst>
              <a:ext uri="{FF2B5EF4-FFF2-40B4-BE49-F238E27FC236}">
                <a16:creationId xmlns:a16="http://schemas.microsoft.com/office/drawing/2014/main" id="{DECD5A31-37F1-7048-ABD9-BF3CED18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2" y="112734"/>
            <a:ext cx="4648357" cy="6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9">
            <a:extLst>
              <a:ext uri="{FF2B5EF4-FFF2-40B4-BE49-F238E27FC236}">
                <a16:creationId xmlns:a16="http://schemas.microsoft.com/office/drawing/2014/main" id="{84F1CDE3-A5DC-E64F-A753-58387D761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E37A6D-5E6E-E14E-B0F5-2CA36CB16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Rectangle 41">
              <a:extLst>
                <a:ext uri="{FF2B5EF4-FFF2-40B4-BE49-F238E27FC236}">
                  <a16:creationId xmlns:a16="http://schemas.microsoft.com/office/drawing/2014/main" id="{1260B59F-DF35-A547-A42A-8C8DA5A08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12F54A5-DC58-FA45-98E6-8D0889C2E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A3F207-14C7-6847-B030-719DE1C1AF34}"/>
              </a:ext>
            </a:extLst>
          </p:cNvPr>
          <p:cNvSpPr txBox="1"/>
          <p:nvPr/>
        </p:nvSpPr>
        <p:spPr>
          <a:xfrm>
            <a:off x="472344" y="339126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grpSp>
        <p:nvGrpSpPr>
          <p:cNvPr id="28" name="Group 39">
            <a:extLst>
              <a:ext uri="{FF2B5EF4-FFF2-40B4-BE49-F238E27FC236}">
                <a16:creationId xmlns:a16="http://schemas.microsoft.com/office/drawing/2014/main" id="{C11D6CEF-70EC-7B4A-9FD9-52000345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CC17BB2-299F-2245-AF30-56A259F6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F67E6365-AB8A-234D-A4B5-31F6D43AC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85D99D9-92DB-A94F-A9C0-FAAC10DF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32850-C9B7-D74E-9E2B-CD975115B5DA}"/>
              </a:ext>
            </a:extLst>
          </p:cNvPr>
          <p:cNvSpPr txBox="1"/>
          <p:nvPr/>
        </p:nvSpPr>
        <p:spPr>
          <a:xfrm>
            <a:off x="472344" y="339126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C46801-EC50-754C-9F45-D17463D1D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C291BE-2FC9-974C-98D9-1909E7270513}"/>
              </a:ext>
            </a:extLst>
          </p:cNvPr>
          <p:cNvSpPr txBox="1"/>
          <p:nvPr/>
        </p:nvSpPr>
        <p:spPr>
          <a:xfrm>
            <a:off x="665085" y="1126390"/>
            <a:ext cx="719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Link between Structure and Function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E3C712-17E7-2741-BC9F-3DA9CD15B970}"/>
              </a:ext>
            </a:extLst>
          </p:cNvPr>
          <p:cNvSpPr/>
          <p:nvPr/>
        </p:nvSpPr>
        <p:spPr>
          <a:xfrm>
            <a:off x="257269" y="2399688"/>
            <a:ext cx="5204080" cy="26855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“We </a:t>
            </a:r>
            <a:r>
              <a:rPr lang="en-CA" dirty="0"/>
              <a:t>found a remarkably high number and variety of high-dimensional directed </a:t>
            </a:r>
            <a:r>
              <a:rPr lang="en-CA" b="1" dirty="0"/>
              <a:t>cliques</a:t>
            </a:r>
            <a:r>
              <a:rPr lang="en-CA" dirty="0"/>
              <a:t> and </a:t>
            </a:r>
            <a:r>
              <a:rPr lang="en-CA" b="1" dirty="0"/>
              <a:t>cavities</a:t>
            </a:r>
            <a:r>
              <a:rPr lang="en-CA" dirty="0"/>
              <a:t>.”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“Pairwise correlations in neuronal activity increased with the number and dimension of the directed cliques to which a pair of neurons belongs.”</a:t>
            </a:r>
            <a:endParaRPr lang="en-US" dirty="0"/>
          </a:p>
          <a:p>
            <a:endParaRPr lang="en-US" dirty="0"/>
          </a:p>
          <a:p>
            <a:pPr algn="r"/>
            <a:r>
              <a:rPr lang="en-CA" sz="1600" dirty="0"/>
              <a:t>Reimann et al. (2017)</a:t>
            </a:r>
          </a:p>
          <a:p>
            <a:pPr algn="r"/>
            <a:r>
              <a:rPr lang="en-CA" sz="1400" dirty="0"/>
              <a:t>In</a:t>
            </a:r>
            <a:r>
              <a:rPr lang="en-CA" sz="1400" i="1" dirty="0"/>
              <a:t> Frontiers in Computational Neuroscience</a:t>
            </a:r>
            <a:endParaRPr lang="en-US" sz="1400" i="1" dirty="0"/>
          </a:p>
        </p:txBody>
      </p:sp>
      <p:pic>
        <p:nvPicPr>
          <p:cNvPr id="38" name="Picture 37" descr="Chart, line chart&#10;&#10;Description automatically generated">
            <a:extLst>
              <a:ext uri="{FF2B5EF4-FFF2-40B4-BE49-F238E27FC236}">
                <a16:creationId xmlns:a16="http://schemas.microsoft.com/office/drawing/2014/main" id="{8AEA9CB4-0CB7-B44D-A001-BAC76F56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222" y="1803818"/>
            <a:ext cx="3809304" cy="228558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026E36F-B3C7-D440-AACF-3B17541FEB31}"/>
              </a:ext>
            </a:extLst>
          </p:cNvPr>
          <p:cNvSpPr/>
          <p:nvPr/>
        </p:nvSpPr>
        <p:spPr>
          <a:xfrm>
            <a:off x="257268" y="5256885"/>
            <a:ext cx="5204080" cy="96855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Tools from </a:t>
            </a:r>
            <a:r>
              <a:rPr lang="en-US" b="1" dirty="0"/>
              <a:t>information theory </a:t>
            </a:r>
            <a:r>
              <a:rPr lang="en-US" dirty="0"/>
              <a:t>allows for a closer study of the link between structure and function.</a:t>
            </a:r>
          </a:p>
          <a:p>
            <a:pPr algn="r"/>
            <a:r>
              <a:rPr lang="en-US" sz="1600" dirty="0"/>
              <a:t>			</a:t>
            </a:r>
            <a:r>
              <a:rPr lang="en-US" sz="1600" dirty="0" err="1"/>
              <a:t>Skander</a:t>
            </a:r>
            <a:r>
              <a:rPr lang="en-US" sz="1600" dirty="0"/>
              <a:t> </a:t>
            </a:r>
            <a:r>
              <a:rPr lang="en-US" sz="1600" dirty="0" err="1"/>
              <a:t>Moalla</a:t>
            </a:r>
            <a:endParaRPr lang="en-US" sz="1600" dirty="0"/>
          </a:p>
        </p:txBody>
      </p:sp>
      <p:pic>
        <p:nvPicPr>
          <p:cNvPr id="43" name="Picture 42" descr="Chart, line chart&#10;&#10;Description automatically generated">
            <a:extLst>
              <a:ext uri="{FF2B5EF4-FFF2-40B4-BE49-F238E27FC236}">
                <a16:creationId xmlns:a16="http://schemas.microsoft.com/office/drawing/2014/main" id="{9A82FB8E-C0B8-1146-A5FA-14CD26AC3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784" y="4172407"/>
            <a:ext cx="3683451" cy="268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5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879ABB-8E81-2C49-82D1-8AEB02A8D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0363" y="405755"/>
            <a:ext cx="5642958" cy="5771208"/>
          </a:xfrm>
        </p:spPr>
      </p:pic>
    </p:spTree>
    <p:extLst>
      <p:ext uri="{BB962C8B-B14F-4D97-AF65-F5344CB8AC3E}">
        <p14:creationId xmlns:p14="http://schemas.microsoft.com/office/powerpoint/2010/main" val="2764293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36D120C-6B6E-B347-8E5D-307427DDF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3835" y="592784"/>
            <a:ext cx="5784330" cy="5672431"/>
          </a:xfrm>
        </p:spPr>
      </p:pic>
    </p:spTree>
    <p:extLst>
      <p:ext uri="{BB962C8B-B14F-4D97-AF65-F5344CB8AC3E}">
        <p14:creationId xmlns:p14="http://schemas.microsoft.com/office/powerpoint/2010/main" val="804920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6E12E51-56A7-1446-96FB-36D76E87C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256" y="548013"/>
            <a:ext cx="5677487" cy="576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21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6B05193-CC6A-0442-9BFA-A7D142A11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5" y="150312"/>
            <a:ext cx="5961725" cy="449684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71DF643-ADA3-654F-91F6-4A6B1CDF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935" y="272006"/>
            <a:ext cx="6255280" cy="4137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684A06-EB0D-234D-BDCB-CABDBC97A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95" y="4768850"/>
            <a:ext cx="6464300" cy="635000"/>
          </a:xfrm>
          <a:prstGeom prst="rect">
            <a:avLst/>
          </a:prstGeom>
        </p:spPr>
      </p:pic>
      <p:pic>
        <p:nvPicPr>
          <p:cNvPr id="10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1C46FC4-9EEF-AF43-AEAD-F34A56DC3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696517" y="4647156"/>
            <a:ext cx="3575400" cy="2035366"/>
          </a:xfrm>
        </p:spPr>
      </p:pic>
    </p:spTree>
    <p:extLst>
      <p:ext uri="{BB962C8B-B14F-4D97-AF65-F5344CB8AC3E}">
        <p14:creationId xmlns:p14="http://schemas.microsoft.com/office/powerpoint/2010/main" val="1427554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8A96B5EF-2E7D-D244-AEBD-6B0E4F38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546" y="952906"/>
            <a:ext cx="7858907" cy="49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39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9">
            <a:extLst>
              <a:ext uri="{FF2B5EF4-FFF2-40B4-BE49-F238E27FC236}">
                <a16:creationId xmlns:a16="http://schemas.microsoft.com/office/drawing/2014/main" id="{1986401C-B5C8-434D-B5C3-C3479015A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44A023-2DB4-F941-BE28-129D07B3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Rectangle 41">
              <a:extLst>
                <a:ext uri="{FF2B5EF4-FFF2-40B4-BE49-F238E27FC236}">
                  <a16:creationId xmlns:a16="http://schemas.microsoft.com/office/drawing/2014/main" id="{A3103DD8-D642-3B40-A697-B6D88175A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09C5D5D-92D4-2C40-A044-EC702E11F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3D2DD-CCA6-DA49-88F4-B65B40A06D00}"/>
              </a:ext>
            </a:extLst>
          </p:cNvPr>
          <p:cNvSpPr txBox="1"/>
          <p:nvPr/>
        </p:nvSpPr>
        <p:spPr>
          <a:xfrm>
            <a:off x="472344" y="339126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443F4-96CE-B943-821E-245BE2DE1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34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9">
            <a:extLst>
              <a:ext uri="{FF2B5EF4-FFF2-40B4-BE49-F238E27FC236}">
                <a16:creationId xmlns:a16="http://schemas.microsoft.com/office/drawing/2014/main" id="{1986401C-B5C8-434D-B5C3-C3479015A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44A023-2DB4-F941-BE28-129D07B3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Rectangle 41">
              <a:extLst>
                <a:ext uri="{FF2B5EF4-FFF2-40B4-BE49-F238E27FC236}">
                  <a16:creationId xmlns:a16="http://schemas.microsoft.com/office/drawing/2014/main" id="{A3103DD8-D642-3B40-A697-B6D88175A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09C5D5D-92D4-2C40-A044-EC702E11F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3D2DD-CCA6-DA49-88F4-B65B40A06D00}"/>
              </a:ext>
            </a:extLst>
          </p:cNvPr>
          <p:cNvSpPr txBox="1"/>
          <p:nvPr/>
        </p:nvSpPr>
        <p:spPr>
          <a:xfrm>
            <a:off x="472344" y="339126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443F4-96CE-B943-821E-245BE2DE1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AFF2C-CF1B-4449-9866-A04B65EA5C24}"/>
              </a:ext>
            </a:extLst>
          </p:cNvPr>
          <p:cNvSpPr txBox="1"/>
          <p:nvPr/>
        </p:nvSpPr>
        <p:spPr>
          <a:xfrm>
            <a:off x="781702" y="1110613"/>
            <a:ext cx="4064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 has been done</a:t>
            </a:r>
          </a:p>
        </p:txBody>
      </p:sp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27CE067A-8E66-A943-B4B2-8188CD4A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44" y="2420852"/>
            <a:ext cx="3882390" cy="348419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EAE66AB-D818-E648-BFCC-1CA9C7CCF527}"/>
              </a:ext>
            </a:extLst>
          </p:cNvPr>
          <p:cNvSpPr/>
          <p:nvPr/>
        </p:nvSpPr>
        <p:spPr>
          <a:xfrm>
            <a:off x="7083794" y="1651372"/>
            <a:ext cx="1991638" cy="132168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Parent Network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565E54E-4EF2-3D42-8F6A-66BE7C944600}"/>
              </a:ext>
            </a:extLst>
          </p:cNvPr>
          <p:cNvSpPr/>
          <p:nvPr/>
        </p:nvSpPr>
        <p:spPr>
          <a:xfrm>
            <a:off x="7083794" y="4833885"/>
            <a:ext cx="1991638" cy="132168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Children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F90E89A-756E-4C40-B7D4-84163A4C788C}"/>
              </a:ext>
            </a:extLst>
          </p:cNvPr>
          <p:cNvSpPr/>
          <p:nvPr/>
        </p:nvSpPr>
        <p:spPr>
          <a:xfrm>
            <a:off x="7208121" y="3118355"/>
            <a:ext cx="1742984" cy="1667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7E2D21-D814-1B44-B209-9F61E703C087}"/>
              </a:ext>
            </a:extLst>
          </p:cNvPr>
          <p:cNvSpPr txBox="1"/>
          <p:nvPr/>
        </p:nvSpPr>
        <p:spPr>
          <a:xfrm>
            <a:off x="7480378" y="3628892"/>
            <a:ext cx="1198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All to all </a:t>
            </a:r>
          </a:p>
          <a:p>
            <a:pPr algn="ctr"/>
            <a:r>
              <a:rPr lang="en-US" dirty="0"/>
              <a:t>Connected</a:t>
            </a:r>
          </a:p>
        </p:txBody>
      </p:sp>
      <p:pic>
        <p:nvPicPr>
          <p:cNvPr id="18" name="Picture 17" descr="Diagram, shape, circle&#10;&#10;Description automatically generated">
            <a:extLst>
              <a:ext uri="{FF2B5EF4-FFF2-40B4-BE49-F238E27FC236}">
                <a16:creationId xmlns:a16="http://schemas.microsoft.com/office/drawing/2014/main" id="{F095227F-ECF2-E747-8613-43CAEA04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184" y="179076"/>
            <a:ext cx="1314388" cy="121702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E0C946-31C0-A244-AD99-62BE29C99980}"/>
              </a:ext>
            </a:extLst>
          </p:cNvPr>
          <p:cNvCxnSpPr>
            <a:cxnSpLocks/>
          </p:cNvCxnSpPr>
          <p:nvPr/>
        </p:nvCxnSpPr>
        <p:spPr>
          <a:xfrm flipH="1" flipV="1">
            <a:off x="7615825" y="1420215"/>
            <a:ext cx="76000" cy="231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130994-E8A2-1640-AFA8-F434CF88AE73}"/>
              </a:ext>
            </a:extLst>
          </p:cNvPr>
          <p:cNvCxnSpPr/>
          <p:nvPr/>
        </p:nvCxnSpPr>
        <p:spPr>
          <a:xfrm flipV="1">
            <a:off x="7083794" y="5962013"/>
            <a:ext cx="291669" cy="193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Content Placeholder 16" descr="A stethoscope with a stethoscope&#10;&#10;Description automatically generated with medium confidence">
            <a:extLst>
              <a:ext uri="{FF2B5EF4-FFF2-40B4-BE49-F238E27FC236}">
                <a16:creationId xmlns:a16="http://schemas.microsoft.com/office/drawing/2014/main" id="{857DAF90-64C5-0E49-9FE3-57118E8FA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60576" y="5964838"/>
            <a:ext cx="914771" cy="893162"/>
          </a:xfrm>
        </p:spPr>
      </p:pic>
    </p:spTree>
    <p:extLst>
      <p:ext uri="{BB962C8B-B14F-4D97-AF65-F5344CB8AC3E}">
        <p14:creationId xmlns:p14="http://schemas.microsoft.com/office/powerpoint/2010/main" val="4128480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9">
            <a:extLst>
              <a:ext uri="{FF2B5EF4-FFF2-40B4-BE49-F238E27FC236}">
                <a16:creationId xmlns:a16="http://schemas.microsoft.com/office/drawing/2014/main" id="{1986401C-B5C8-434D-B5C3-C3479015A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44A023-2DB4-F941-BE28-129D07B3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Rectangle 41">
              <a:extLst>
                <a:ext uri="{FF2B5EF4-FFF2-40B4-BE49-F238E27FC236}">
                  <a16:creationId xmlns:a16="http://schemas.microsoft.com/office/drawing/2014/main" id="{A3103DD8-D642-3B40-A697-B6D88175A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09C5D5D-92D4-2C40-A044-EC702E11F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3D2DD-CCA6-DA49-88F4-B65B40A06D00}"/>
              </a:ext>
            </a:extLst>
          </p:cNvPr>
          <p:cNvSpPr txBox="1"/>
          <p:nvPr/>
        </p:nvSpPr>
        <p:spPr>
          <a:xfrm>
            <a:off x="472344" y="339126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443F4-96CE-B943-821E-245BE2DE1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AFF2C-CF1B-4449-9866-A04B65EA5C24}"/>
              </a:ext>
            </a:extLst>
          </p:cNvPr>
          <p:cNvSpPr txBox="1"/>
          <p:nvPr/>
        </p:nvSpPr>
        <p:spPr>
          <a:xfrm>
            <a:off x="1011933" y="1110613"/>
            <a:ext cx="31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Our Experiment</a:t>
            </a:r>
          </a:p>
        </p:txBody>
      </p:sp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27CE067A-8E66-A943-B4B2-8188CD4A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44" y="2420852"/>
            <a:ext cx="3882390" cy="348419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EAE66AB-D818-E648-BFCC-1CA9C7CCF527}"/>
              </a:ext>
            </a:extLst>
          </p:cNvPr>
          <p:cNvSpPr/>
          <p:nvPr/>
        </p:nvSpPr>
        <p:spPr>
          <a:xfrm>
            <a:off x="7083794" y="1651372"/>
            <a:ext cx="1991638" cy="132168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Parent Network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565E54E-4EF2-3D42-8F6A-66BE7C944600}"/>
              </a:ext>
            </a:extLst>
          </p:cNvPr>
          <p:cNvSpPr/>
          <p:nvPr/>
        </p:nvSpPr>
        <p:spPr>
          <a:xfrm>
            <a:off x="7083794" y="4833885"/>
            <a:ext cx="1991638" cy="132168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Children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F90E89A-756E-4C40-B7D4-84163A4C788C}"/>
              </a:ext>
            </a:extLst>
          </p:cNvPr>
          <p:cNvSpPr/>
          <p:nvPr/>
        </p:nvSpPr>
        <p:spPr>
          <a:xfrm>
            <a:off x="7208121" y="3118355"/>
            <a:ext cx="1742984" cy="1667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7E2D21-D814-1B44-B209-9F61E703C087}"/>
              </a:ext>
            </a:extLst>
          </p:cNvPr>
          <p:cNvSpPr txBox="1"/>
          <p:nvPr/>
        </p:nvSpPr>
        <p:spPr>
          <a:xfrm>
            <a:off x="7480378" y="3628892"/>
            <a:ext cx="1198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All to all </a:t>
            </a:r>
          </a:p>
          <a:p>
            <a:pPr algn="ctr"/>
            <a:r>
              <a:rPr lang="en-US" dirty="0"/>
              <a:t>Connected</a:t>
            </a:r>
          </a:p>
        </p:txBody>
      </p:sp>
      <p:pic>
        <p:nvPicPr>
          <p:cNvPr id="18" name="Picture 17" descr="Diagram, shape, circle&#10;&#10;Description automatically generated">
            <a:extLst>
              <a:ext uri="{FF2B5EF4-FFF2-40B4-BE49-F238E27FC236}">
                <a16:creationId xmlns:a16="http://schemas.microsoft.com/office/drawing/2014/main" id="{F095227F-ECF2-E747-8613-43CAEA04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184" y="179076"/>
            <a:ext cx="1314388" cy="1217027"/>
          </a:xfrm>
          <a:prstGeom prst="rect">
            <a:avLst/>
          </a:prstGeom>
        </p:spPr>
      </p:pic>
      <p:pic>
        <p:nvPicPr>
          <p:cNvPr id="19" name="Picture 18" descr="A picture containing athletic game, sport, basketball&#10;&#10;Description automatically generated">
            <a:extLst>
              <a:ext uri="{FF2B5EF4-FFF2-40B4-BE49-F238E27FC236}">
                <a16:creationId xmlns:a16="http://schemas.microsoft.com/office/drawing/2014/main" id="{FBC34680-119C-414D-BCB1-E8035A1F8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467" y="382970"/>
            <a:ext cx="1419611" cy="10148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9D6DB6-2155-724B-B3C6-A8A64D59F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602" y="1472573"/>
            <a:ext cx="1131728" cy="1128899"/>
          </a:xfrm>
          <a:prstGeom prst="rect">
            <a:avLst/>
          </a:prstGeom>
        </p:spPr>
      </p:pic>
      <p:pic>
        <p:nvPicPr>
          <p:cNvPr id="21" name="Picture 20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730B93E1-4FDB-D24D-947D-2330ABFAC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69" y="1420214"/>
            <a:ext cx="1227969" cy="125623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4C8C9A-C85D-6A40-B221-83603FEE8B3F}"/>
              </a:ext>
            </a:extLst>
          </p:cNvPr>
          <p:cNvCxnSpPr/>
          <p:nvPr/>
        </p:nvCxnSpPr>
        <p:spPr>
          <a:xfrm flipH="1">
            <a:off x="6770572" y="2118001"/>
            <a:ext cx="313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E0C946-31C0-A244-AD99-62BE29C99980}"/>
              </a:ext>
            </a:extLst>
          </p:cNvPr>
          <p:cNvCxnSpPr>
            <a:cxnSpLocks/>
          </p:cNvCxnSpPr>
          <p:nvPr/>
        </p:nvCxnSpPr>
        <p:spPr>
          <a:xfrm flipH="1" flipV="1">
            <a:off x="7615825" y="1420215"/>
            <a:ext cx="76000" cy="231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60285C-F4BA-474B-9619-CCAD78B71EDC}"/>
              </a:ext>
            </a:extLst>
          </p:cNvPr>
          <p:cNvCxnSpPr>
            <a:cxnSpLocks/>
          </p:cNvCxnSpPr>
          <p:nvPr/>
        </p:nvCxnSpPr>
        <p:spPr>
          <a:xfrm flipV="1">
            <a:off x="8703938" y="1424380"/>
            <a:ext cx="245073" cy="292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58BBF8-5B74-F342-AA33-0B7BFED4E35E}"/>
              </a:ext>
            </a:extLst>
          </p:cNvPr>
          <p:cNvCxnSpPr/>
          <p:nvPr/>
        </p:nvCxnSpPr>
        <p:spPr>
          <a:xfrm flipH="1">
            <a:off x="9075432" y="2146243"/>
            <a:ext cx="313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65BDF4BD-7713-B54A-833F-0EBA8F408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5841" y="4389723"/>
            <a:ext cx="622300" cy="5969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4D1885-CF68-7349-957B-B3346886C0A8}"/>
              </a:ext>
            </a:extLst>
          </p:cNvPr>
          <p:cNvCxnSpPr>
            <a:endCxn id="15" idx="3"/>
          </p:cNvCxnSpPr>
          <p:nvPr/>
        </p:nvCxnSpPr>
        <p:spPr>
          <a:xfrm flipV="1">
            <a:off x="7083794" y="5962013"/>
            <a:ext cx="291669" cy="193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277962BA-BD69-DE44-8C80-E5D951C6FD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8654" y="5668391"/>
            <a:ext cx="1093037" cy="108407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6D3ECB8-657A-FD49-9A4C-887E1A8CE85E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8951106" y="5787026"/>
            <a:ext cx="437548" cy="423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Content Placeholder 16" descr="A stethoscope with a stethoscope&#10;&#10;Description automatically generated with medium confidence">
            <a:extLst>
              <a:ext uri="{FF2B5EF4-FFF2-40B4-BE49-F238E27FC236}">
                <a16:creationId xmlns:a16="http://schemas.microsoft.com/office/drawing/2014/main" id="{2D6E8D07-5319-1F4B-8FBF-A77DABA26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6160576" y="5964838"/>
            <a:ext cx="914771" cy="893162"/>
          </a:xfr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B0C930-79A4-CD4E-BFAD-58C81B36F8BE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6553385" y="5357676"/>
            <a:ext cx="530409" cy="137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13898C6-0464-614B-8CE6-8F167101F8AB}"/>
              </a:ext>
            </a:extLst>
          </p:cNvPr>
          <p:cNvCxnSpPr/>
          <p:nvPr/>
        </p:nvCxnSpPr>
        <p:spPr>
          <a:xfrm flipV="1">
            <a:off x="8951105" y="4833885"/>
            <a:ext cx="565864" cy="352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EDDFFD4-246B-A946-A338-0181F247FF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1304" y="4429803"/>
            <a:ext cx="1228254" cy="116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23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9">
            <a:extLst>
              <a:ext uri="{FF2B5EF4-FFF2-40B4-BE49-F238E27FC236}">
                <a16:creationId xmlns:a16="http://schemas.microsoft.com/office/drawing/2014/main" id="{6D3EF940-A957-1D45-B1D4-87459C083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D610A6-DEA5-EF4C-A3A5-0778A11BF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3" name="Rectangle 41">
              <a:extLst>
                <a:ext uri="{FF2B5EF4-FFF2-40B4-BE49-F238E27FC236}">
                  <a16:creationId xmlns:a16="http://schemas.microsoft.com/office/drawing/2014/main" id="{93A758C3-0D41-1146-8246-877DAD287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A511C50-F534-344A-8A96-BA8CAC436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3F326E-7753-0A4B-A805-F804D243C0AD}"/>
              </a:ext>
            </a:extLst>
          </p:cNvPr>
          <p:cNvSpPr txBox="1"/>
          <p:nvPr/>
        </p:nvSpPr>
        <p:spPr>
          <a:xfrm>
            <a:off x="472344" y="339126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28441D-509A-3E4D-9AEB-DD9221B3F0C1}"/>
              </a:ext>
            </a:extLst>
          </p:cNvPr>
          <p:cNvSpPr/>
          <p:nvPr/>
        </p:nvSpPr>
        <p:spPr>
          <a:xfrm>
            <a:off x="2105818" y="1052153"/>
            <a:ext cx="2304978" cy="1757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Graphs and</a:t>
            </a:r>
          </a:p>
          <a:p>
            <a:pPr algn="ctr"/>
            <a:r>
              <a:rPr lang="en-US" sz="2400" dirty="0"/>
              <a:t>Topology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BFB3AF-DC4B-A749-9F23-4D9CBB5213F7}"/>
              </a:ext>
            </a:extLst>
          </p:cNvPr>
          <p:cNvSpPr/>
          <p:nvPr/>
        </p:nvSpPr>
        <p:spPr>
          <a:xfrm>
            <a:off x="6675582" y="1052152"/>
            <a:ext cx="2438986" cy="1757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Artificial neural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973B63-7549-E849-A641-C0533BB96E95}"/>
              </a:ext>
            </a:extLst>
          </p:cNvPr>
          <p:cNvSpPr/>
          <p:nvPr/>
        </p:nvSpPr>
        <p:spPr>
          <a:xfrm>
            <a:off x="6675581" y="4093150"/>
            <a:ext cx="2438987" cy="1757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Raster plots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E0B7A3-1A22-CD4D-9CD8-2A3B222B8A32}"/>
              </a:ext>
            </a:extLst>
          </p:cNvPr>
          <p:cNvSpPr/>
          <p:nvPr/>
        </p:nvSpPr>
        <p:spPr>
          <a:xfrm>
            <a:off x="2105818" y="4031602"/>
            <a:ext cx="2304978" cy="1757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Distributions &amp; Information Theory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58E1FC2-E451-AD4D-A737-59F1C3AEA2BC}"/>
              </a:ext>
            </a:extLst>
          </p:cNvPr>
          <p:cNvSpPr/>
          <p:nvPr/>
        </p:nvSpPr>
        <p:spPr>
          <a:xfrm>
            <a:off x="5092480" y="1792855"/>
            <a:ext cx="773700" cy="354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F0D1871-1DD5-8F4E-81EE-2F0AB76E9A0A}"/>
              </a:ext>
            </a:extLst>
          </p:cNvPr>
          <p:cNvSpPr/>
          <p:nvPr/>
        </p:nvSpPr>
        <p:spPr>
          <a:xfrm rot="5400000">
            <a:off x="7560618" y="3280354"/>
            <a:ext cx="789140" cy="347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F666F5C-400B-4541-AE12-6C29AEDDA3CC}"/>
              </a:ext>
            </a:extLst>
          </p:cNvPr>
          <p:cNvSpPr/>
          <p:nvPr/>
        </p:nvSpPr>
        <p:spPr>
          <a:xfrm rot="10800000">
            <a:off x="5045089" y="4794622"/>
            <a:ext cx="773700" cy="354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55869F-B272-E845-9E3A-2D49AA6A5462}"/>
              </a:ext>
            </a:extLst>
          </p:cNvPr>
          <p:cNvSpPr txBox="1"/>
          <p:nvPr/>
        </p:nvSpPr>
        <p:spPr>
          <a:xfrm>
            <a:off x="8246478" y="3132981"/>
            <a:ext cx="119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Brian2 Package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B3B44-9AB1-6B4F-8DF1-36017B0CFE7E}"/>
              </a:ext>
            </a:extLst>
          </p:cNvPr>
          <p:cNvSpPr txBox="1"/>
          <p:nvPr/>
        </p:nvSpPr>
        <p:spPr>
          <a:xfrm>
            <a:off x="4513747" y="1146524"/>
            <a:ext cx="1931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Dynamical Systems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40663D-853F-1D48-941A-EA8E74049495}"/>
                  </a:ext>
                </a:extLst>
              </p14:cNvPr>
              <p14:cNvContentPartPr/>
              <p14:nvPr/>
            </p14:nvContentPartPr>
            <p14:xfrm>
              <a:off x="7983898" y="173685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40663D-853F-1D48-941A-EA8E740494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5898" y="1628852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4745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9">
            <a:extLst>
              <a:ext uri="{FF2B5EF4-FFF2-40B4-BE49-F238E27FC236}">
                <a16:creationId xmlns:a16="http://schemas.microsoft.com/office/drawing/2014/main" id="{6D3EF940-A957-1D45-B1D4-87459C083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D610A6-DEA5-EF4C-A3A5-0778A11BF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3" name="Rectangle 41">
              <a:extLst>
                <a:ext uri="{FF2B5EF4-FFF2-40B4-BE49-F238E27FC236}">
                  <a16:creationId xmlns:a16="http://schemas.microsoft.com/office/drawing/2014/main" id="{93A758C3-0D41-1146-8246-877DAD287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A511C50-F534-344A-8A96-BA8CAC436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3F326E-7753-0A4B-A805-F804D243C0AD}"/>
              </a:ext>
            </a:extLst>
          </p:cNvPr>
          <p:cNvSpPr txBox="1"/>
          <p:nvPr/>
        </p:nvSpPr>
        <p:spPr>
          <a:xfrm>
            <a:off x="472344" y="339126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28441D-509A-3E4D-9AEB-DD9221B3F0C1}"/>
              </a:ext>
            </a:extLst>
          </p:cNvPr>
          <p:cNvSpPr/>
          <p:nvPr/>
        </p:nvSpPr>
        <p:spPr>
          <a:xfrm>
            <a:off x="2105818" y="1052153"/>
            <a:ext cx="2304978" cy="1757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Graphs and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Topology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BFB3AF-DC4B-A749-9F23-4D9CBB5213F7}"/>
              </a:ext>
            </a:extLst>
          </p:cNvPr>
          <p:cNvSpPr/>
          <p:nvPr/>
        </p:nvSpPr>
        <p:spPr>
          <a:xfrm>
            <a:off x="6675582" y="1052152"/>
            <a:ext cx="2438986" cy="1757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Artificial neural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973B63-7549-E849-A641-C0533BB96E95}"/>
              </a:ext>
            </a:extLst>
          </p:cNvPr>
          <p:cNvSpPr/>
          <p:nvPr/>
        </p:nvSpPr>
        <p:spPr>
          <a:xfrm>
            <a:off x="6675581" y="4093150"/>
            <a:ext cx="2438987" cy="1757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Raster plots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E0B7A3-1A22-CD4D-9CD8-2A3B222B8A32}"/>
              </a:ext>
            </a:extLst>
          </p:cNvPr>
          <p:cNvSpPr/>
          <p:nvPr/>
        </p:nvSpPr>
        <p:spPr>
          <a:xfrm>
            <a:off x="2105818" y="4031602"/>
            <a:ext cx="2304978" cy="1757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Distributions &amp; Information Theory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58E1FC2-E451-AD4D-A737-59F1C3AEA2BC}"/>
              </a:ext>
            </a:extLst>
          </p:cNvPr>
          <p:cNvSpPr/>
          <p:nvPr/>
        </p:nvSpPr>
        <p:spPr>
          <a:xfrm>
            <a:off x="5092480" y="1792855"/>
            <a:ext cx="773700" cy="354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F0D1871-1DD5-8F4E-81EE-2F0AB76E9A0A}"/>
              </a:ext>
            </a:extLst>
          </p:cNvPr>
          <p:cNvSpPr/>
          <p:nvPr/>
        </p:nvSpPr>
        <p:spPr>
          <a:xfrm rot="5400000">
            <a:off x="7560618" y="3280354"/>
            <a:ext cx="789140" cy="347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F666F5C-400B-4541-AE12-6C29AEDDA3CC}"/>
              </a:ext>
            </a:extLst>
          </p:cNvPr>
          <p:cNvSpPr/>
          <p:nvPr/>
        </p:nvSpPr>
        <p:spPr>
          <a:xfrm rot="10800000">
            <a:off x="5045089" y="4794622"/>
            <a:ext cx="773700" cy="354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55869F-B272-E845-9E3A-2D49AA6A5462}"/>
              </a:ext>
            </a:extLst>
          </p:cNvPr>
          <p:cNvSpPr txBox="1"/>
          <p:nvPr/>
        </p:nvSpPr>
        <p:spPr>
          <a:xfrm>
            <a:off x="8246478" y="3132981"/>
            <a:ext cx="119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Brian2 Package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B3B44-9AB1-6B4F-8DF1-36017B0CFE7E}"/>
              </a:ext>
            </a:extLst>
          </p:cNvPr>
          <p:cNvSpPr txBox="1"/>
          <p:nvPr/>
        </p:nvSpPr>
        <p:spPr>
          <a:xfrm>
            <a:off x="4513747" y="1146524"/>
            <a:ext cx="1931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Dynamical Systems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40663D-853F-1D48-941A-EA8E74049495}"/>
                  </a:ext>
                </a:extLst>
              </p14:cNvPr>
              <p14:cNvContentPartPr/>
              <p14:nvPr/>
            </p14:nvContentPartPr>
            <p14:xfrm>
              <a:off x="7983898" y="173685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40663D-853F-1D48-941A-EA8E740494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5898" y="1628852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8788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39">
            <a:extLst>
              <a:ext uri="{FF2B5EF4-FFF2-40B4-BE49-F238E27FC236}">
                <a16:creationId xmlns:a16="http://schemas.microsoft.com/office/drawing/2014/main" id="{0624E46B-9074-8340-BD53-9F30F735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07E43DE-38BA-9C40-8735-1B309D9AE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9" name="Rectangle 41">
              <a:extLst>
                <a:ext uri="{FF2B5EF4-FFF2-40B4-BE49-F238E27FC236}">
                  <a16:creationId xmlns:a16="http://schemas.microsoft.com/office/drawing/2014/main" id="{CA5E9860-A2D7-7F45-9EE7-7BB81D99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A99CE001-2B66-DA47-8D17-E54FF4467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0A4D961-AA97-554D-A11A-2147FCB7BD84}"/>
              </a:ext>
            </a:extLst>
          </p:cNvPr>
          <p:cNvSpPr txBox="1"/>
          <p:nvPr/>
        </p:nvSpPr>
        <p:spPr>
          <a:xfrm>
            <a:off x="472344" y="339126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AFB3E-E6E2-4587-A5FC-061F9AED9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126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75841F-9161-4650-BCE5-20FFE7E29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3" t="3964" b="3964"/>
          <a:stretch/>
        </p:blipFill>
        <p:spPr>
          <a:xfrm>
            <a:off x="575867" y="1"/>
            <a:ext cx="6629806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2F6559-477F-8F45-AD59-4B4D6D4EA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925" y="2578620"/>
            <a:ext cx="3540399" cy="25584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directed graphs to combinatorial topology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086A0-762B-44EE-AA70-A7268A72A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1262" y="0"/>
            <a:ext cx="590073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3188D-DE70-684F-8CA2-C12E2E0C6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323" y="26274"/>
            <a:ext cx="5826440" cy="3193200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  <p:pic>
        <p:nvPicPr>
          <p:cNvPr id="6" name="Picture 5" descr="A picture containing athletic game, sport, basketball&#10;&#10;Description automatically generated">
            <a:extLst>
              <a:ext uri="{FF2B5EF4-FFF2-40B4-BE49-F238E27FC236}">
                <a16:creationId xmlns:a16="http://schemas.microsoft.com/office/drawing/2014/main" id="{F7FE40D8-98F5-AF47-A211-1C3792E4E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337" y="3800079"/>
            <a:ext cx="3191912" cy="2216271"/>
          </a:xfrm>
          <a:prstGeom prst="rect">
            <a:avLst/>
          </a:prstGeom>
        </p:spPr>
      </p:pic>
      <p:sp>
        <p:nvSpPr>
          <p:cNvPr id="61" name="Right Arrow 60">
            <a:extLst>
              <a:ext uri="{FF2B5EF4-FFF2-40B4-BE49-F238E27FC236}">
                <a16:creationId xmlns:a16="http://schemas.microsoft.com/office/drawing/2014/main" id="{A278D2D7-A7C8-C645-9FD5-DAD4E681E265}"/>
              </a:ext>
            </a:extLst>
          </p:cNvPr>
          <p:cNvSpPr/>
          <p:nvPr/>
        </p:nvSpPr>
        <p:spPr>
          <a:xfrm>
            <a:off x="8106035" y="1621450"/>
            <a:ext cx="657922" cy="457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Venn diagram&#10;&#10;Description automatically generated">
            <a:extLst>
              <a:ext uri="{FF2B5EF4-FFF2-40B4-BE49-F238E27FC236}">
                <a16:creationId xmlns:a16="http://schemas.microsoft.com/office/drawing/2014/main" id="{73D64B06-B2EB-974B-B46A-080EC1292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957" y="3826374"/>
            <a:ext cx="3148643" cy="2163683"/>
          </a:xfrm>
          <a:prstGeom prst="rect">
            <a:avLst/>
          </a:prstGeom>
        </p:spPr>
      </p:pic>
      <p:sp>
        <p:nvSpPr>
          <p:cNvPr id="66" name="Right Arrow 65">
            <a:extLst>
              <a:ext uri="{FF2B5EF4-FFF2-40B4-BE49-F238E27FC236}">
                <a16:creationId xmlns:a16="http://schemas.microsoft.com/office/drawing/2014/main" id="{DD83288F-FCEC-6C44-910D-489457F9B600}"/>
              </a:ext>
            </a:extLst>
          </p:cNvPr>
          <p:cNvSpPr/>
          <p:nvPr/>
        </p:nvSpPr>
        <p:spPr>
          <a:xfrm>
            <a:off x="8155596" y="4679371"/>
            <a:ext cx="657922" cy="457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8EEC7CF-2CC6-0842-BC92-7AE50C90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E87F265-F75F-B343-B2F3-4109F0812AC1}"/>
              </a:ext>
            </a:extLst>
          </p:cNvPr>
          <p:cNvSpPr txBox="1"/>
          <p:nvPr/>
        </p:nvSpPr>
        <p:spPr>
          <a:xfrm>
            <a:off x="1853159" y="1235884"/>
            <a:ext cx="1927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Structure</a:t>
            </a:r>
          </a:p>
        </p:txBody>
      </p:sp>
      <p:grpSp>
        <p:nvGrpSpPr>
          <p:cNvPr id="78" name="Group 39">
            <a:extLst>
              <a:ext uri="{FF2B5EF4-FFF2-40B4-BE49-F238E27FC236}">
                <a16:creationId xmlns:a16="http://schemas.microsoft.com/office/drawing/2014/main" id="{581CBEB0-4C79-6945-B333-BE83F682B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00" y="1235884"/>
            <a:ext cx="355196" cy="673460"/>
            <a:chOff x="0" y="823811"/>
            <a:chExt cx="355196" cy="67346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37EA785-DBEE-534E-80E5-14451D5F3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0" name="Rectangle 41">
              <a:extLst>
                <a:ext uri="{FF2B5EF4-FFF2-40B4-BE49-F238E27FC236}">
                  <a16:creationId xmlns:a16="http://schemas.microsoft.com/office/drawing/2014/main" id="{AA9A32FF-8F2C-5C4F-AA23-4C6629FBD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0AA0A2D5-B37C-684D-B0EB-FA3278760AB2}"/>
              </a:ext>
            </a:extLst>
          </p:cNvPr>
          <p:cNvSpPr txBox="1"/>
          <p:nvPr/>
        </p:nvSpPr>
        <p:spPr>
          <a:xfrm>
            <a:off x="10353504" y="2202375"/>
            <a:ext cx="203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Pawel </a:t>
            </a:r>
            <a:r>
              <a:rPr lang="en-US" sz="1600" i="1" dirty="0" err="1"/>
              <a:t>Dlotko</a:t>
            </a:r>
            <a:endParaRPr lang="en-US" sz="1600" i="1" dirty="0"/>
          </a:p>
          <a:p>
            <a:r>
              <a:rPr lang="en-US" sz="1600" i="1" dirty="0"/>
              <a:t>‘</a:t>
            </a:r>
            <a:r>
              <a:rPr lang="en-CA" sz="1600" i="1" dirty="0"/>
              <a:t>Directed complexes’</a:t>
            </a:r>
            <a:endParaRPr lang="en-US" sz="1600" i="1" dirty="0"/>
          </a:p>
          <a:p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206581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9">
            <a:extLst>
              <a:ext uri="{FF2B5EF4-FFF2-40B4-BE49-F238E27FC236}">
                <a16:creationId xmlns:a16="http://schemas.microsoft.com/office/drawing/2014/main" id="{31B5FA64-826E-7945-A9D2-76179E506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708C00-5F60-0042-85A1-1095D1F5C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A6AF502C-368E-B441-814F-B2D273397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E1C8BCC-13F0-6142-B7E8-FAAEC54C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F90ABF-0B8A-9F42-97F7-557C30ACAC7A}"/>
              </a:ext>
            </a:extLst>
          </p:cNvPr>
          <p:cNvSpPr txBox="1"/>
          <p:nvPr/>
        </p:nvSpPr>
        <p:spPr>
          <a:xfrm>
            <a:off x="472344" y="339126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8D7F96D-0161-D54C-8414-34CF16A3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881" y="3648068"/>
            <a:ext cx="2552242" cy="2545862"/>
          </a:xfrm>
          <a:prstGeom prst="rect">
            <a:avLst/>
          </a:prstGeom>
        </p:spPr>
      </p:pic>
      <p:pic>
        <p:nvPicPr>
          <p:cNvPr id="18" name="Picture 17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D71FEE9B-D63C-D442-9217-C1E850C19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186" y="555109"/>
            <a:ext cx="2354702" cy="24089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4E6FE50-AE6C-364E-B26A-AD2322040F36}"/>
              </a:ext>
            </a:extLst>
          </p:cNvPr>
          <p:cNvSpPr txBox="1"/>
          <p:nvPr/>
        </p:nvSpPr>
        <p:spPr>
          <a:xfrm>
            <a:off x="8860681" y="3021928"/>
            <a:ext cx="1910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Triangulated Torus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BFDDF3-7199-474E-9829-CD9E93C0BD0C}"/>
              </a:ext>
            </a:extLst>
          </p:cNvPr>
          <p:cNvSpPr txBox="1"/>
          <p:nvPr/>
        </p:nvSpPr>
        <p:spPr>
          <a:xfrm>
            <a:off x="8860681" y="6378596"/>
            <a:ext cx="1661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Fully connected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04C7AA-343D-5F40-9A2F-3BFEAB6A182C}"/>
              </a:ext>
            </a:extLst>
          </p:cNvPr>
          <p:cNvSpPr txBox="1"/>
          <p:nvPr/>
        </p:nvSpPr>
        <p:spPr>
          <a:xfrm>
            <a:off x="3873052" y="3011839"/>
            <a:ext cx="145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Disconnected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E414ED-976A-A14B-90A6-44BE4D8EEEC3}"/>
              </a:ext>
            </a:extLst>
          </p:cNvPr>
          <p:cNvSpPr txBox="1"/>
          <p:nvPr/>
        </p:nvSpPr>
        <p:spPr>
          <a:xfrm>
            <a:off x="10645631" y="787068"/>
            <a:ext cx="92365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|V| = n </a:t>
            </a:r>
          </a:p>
          <a:p>
            <a:r>
              <a:rPr lang="el-GR" dirty="0"/>
              <a:t>β</a:t>
            </a:r>
            <a:r>
              <a:rPr lang="fr-CA" baseline="-25000" dirty="0"/>
              <a:t>0 </a:t>
            </a:r>
            <a:r>
              <a:rPr lang="fr-CA" dirty="0"/>
              <a:t>= 1</a:t>
            </a:r>
            <a:endParaRPr lang="fr-CA" baseline="-25000" dirty="0"/>
          </a:p>
          <a:p>
            <a:r>
              <a:rPr lang="el-GR" dirty="0"/>
              <a:t>β</a:t>
            </a:r>
            <a:r>
              <a:rPr lang="fr-CA" baseline="-25000" dirty="0"/>
              <a:t>1 </a:t>
            </a:r>
            <a:r>
              <a:rPr lang="fr-CA" dirty="0"/>
              <a:t>= 2</a:t>
            </a:r>
          </a:p>
          <a:p>
            <a:r>
              <a:rPr lang="el-GR" dirty="0"/>
              <a:t>β</a:t>
            </a:r>
            <a:r>
              <a:rPr lang="fr-CA" baseline="-25000" dirty="0"/>
              <a:t>2 </a:t>
            </a:r>
            <a:r>
              <a:rPr lang="fr-CA" dirty="0"/>
              <a:t>= 1</a:t>
            </a:r>
          </a:p>
          <a:p>
            <a:r>
              <a:rPr lang="en-CA" dirty="0"/>
              <a:t>𝝌 = 1</a:t>
            </a:r>
          </a:p>
          <a:p>
            <a:r>
              <a:rPr lang="en-CA" dirty="0"/>
              <a:t>dim = 2</a:t>
            </a:r>
            <a:endParaRPr lang="fr-CA" dirty="0"/>
          </a:p>
          <a:p>
            <a:endParaRPr lang="fr-CA" baseline="-25000" dirty="0"/>
          </a:p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99E9DE-FF39-0648-AE15-15A118A08EF8}"/>
              </a:ext>
            </a:extLst>
          </p:cNvPr>
          <p:cNvSpPr txBox="1"/>
          <p:nvPr/>
        </p:nvSpPr>
        <p:spPr>
          <a:xfrm>
            <a:off x="1038887" y="736801"/>
            <a:ext cx="8819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|V| = n</a:t>
            </a:r>
          </a:p>
          <a:p>
            <a:r>
              <a:rPr lang="el-GR" dirty="0"/>
              <a:t>β</a:t>
            </a:r>
            <a:r>
              <a:rPr lang="fr-CA" baseline="-25000" dirty="0"/>
              <a:t>0 </a:t>
            </a:r>
            <a:r>
              <a:rPr lang="fr-CA" dirty="0"/>
              <a:t>= n</a:t>
            </a:r>
            <a:endParaRPr lang="fr-CA" baseline="-25000" dirty="0"/>
          </a:p>
          <a:p>
            <a:r>
              <a:rPr lang="el-GR" dirty="0"/>
              <a:t>β</a:t>
            </a:r>
            <a:r>
              <a:rPr lang="fr-CA" baseline="-25000" dirty="0"/>
              <a:t>i </a:t>
            </a:r>
            <a:r>
              <a:rPr lang="fr-CA" dirty="0"/>
              <a:t>= 0</a:t>
            </a:r>
            <a:endParaRPr lang="fr-CA" baseline="-25000" dirty="0"/>
          </a:p>
          <a:p>
            <a:r>
              <a:rPr lang="en-CA" dirty="0"/>
              <a:t>𝝌 = n</a:t>
            </a:r>
          </a:p>
          <a:p>
            <a:r>
              <a:rPr lang="en-CA" dirty="0"/>
              <a:t>dim = 0</a:t>
            </a:r>
            <a:endParaRPr lang="fr-CA" dirty="0"/>
          </a:p>
          <a:p>
            <a:endParaRPr lang="fr-CA" baseline="-25000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7637F6-A27A-9443-B821-6896ABB45992}"/>
              </a:ext>
            </a:extLst>
          </p:cNvPr>
          <p:cNvSpPr txBox="1"/>
          <p:nvPr/>
        </p:nvSpPr>
        <p:spPr>
          <a:xfrm>
            <a:off x="10617929" y="3790127"/>
            <a:ext cx="1074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|V| = n</a:t>
            </a:r>
          </a:p>
          <a:p>
            <a:r>
              <a:rPr lang="el-GR" dirty="0"/>
              <a:t>β</a:t>
            </a:r>
            <a:r>
              <a:rPr lang="fr-CA" baseline="-25000" dirty="0"/>
              <a:t>0 </a:t>
            </a:r>
            <a:r>
              <a:rPr lang="fr-CA" dirty="0"/>
              <a:t>= 1</a:t>
            </a:r>
          </a:p>
          <a:p>
            <a:r>
              <a:rPr lang="en-CA" dirty="0"/>
              <a:t>dim = n-1</a:t>
            </a:r>
            <a:endParaRPr lang="fr-CA" baseline="-25000" dirty="0"/>
          </a:p>
          <a:p>
            <a:endParaRPr lang="en-US" dirty="0"/>
          </a:p>
        </p:txBody>
      </p:sp>
      <p:pic>
        <p:nvPicPr>
          <p:cNvPr id="33" name="Picture 32" descr="A picture containing athletic game, sport, basketball&#10;&#10;Description automatically generated">
            <a:extLst>
              <a:ext uri="{FF2B5EF4-FFF2-40B4-BE49-F238E27FC236}">
                <a16:creationId xmlns:a16="http://schemas.microsoft.com/office/drawing/2014/main" id="{1DDBC5AE-4455-D243-8199-FD029388B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932" y="736801"/>
            <a:ext cx="2854140" cy="2040286"/>
          </a:xfrm>
          <a:prstGeom prst="rect">
            <a:avLst/>
          </a:prstGeom>
        </p:spPr>
      </p:pic>
      <p:pic>
        <p:nvPicPr>
          <p:cNvPr id="47" name="Picture 46" descr="Diagram, shape, circle&#10;&#10;Description automatically generated">
            <a:extLst>
              <a:ext uri="{FF2B5EF4-FFF2-40B4-BE49-F238E27FC236}">
                <a16:creationId xmlns:a16="http://schemas.microsoft.com/office/drawing/2014/main" id="{155F97F9-C88D-4448-994E-1198F0DD1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447" y="3594335"/>
            <a:ext cx="2746673" cy="254321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B008445-F2F1-E44D-8781-B5C70E304C64}"/>
              </a:ext>
            </a:extLst>
          </p:cNvPr>
          <p:cNvSpPr txBox="1"/>
          <p:nvPr/>
        </p:nvSpPr>
        <p:spPr>
          <a:xfrm>
            <a:off x="4210748" y="6193930"/>
            <a:ext cx="91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Simplex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C24FBF-0750-9347-BA9D-E664ECAF1C8E}"/>
              </a:ext>
            </a:extLst>
          </p:cNvPr>
          <p:cNvSpPr txBox="1"/>
          <p:nvPr/>
        </p:nvSpPr>
        <p:spPr>
          <a:xfrm>
            <a:off x="846623" y="3648068"/>
            <a:ext cx="10743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|V| = n</a:t>
            </a:r>
          </a:p>
          <a:p>
            <a:r>
              <a:rPr lang="el-GR" dirty="0"/>
              <a:t>β</a:t>
            </a:r>
            <a:r>
              <a:rPr lang="fr-CA" baseline="-25000" dirty="0"/>
              <a:t>0 </a:t>
            </a:r>
            <a:r>
              <a:rPr lang="fr-CA" dirty="0"/>
              <a:t>= 1</a:t>
            </a:r>
            <a:endParaRPr lang="fr-CA" baseline="-25000" dirty="0"/>
          </a:p>
          <a:p>
            <a:r>
              <a:rPr lang="el-GR" dirty="0"/>
              <a:t>β</a:t>
            </a:r>
            <a:r>
              <a:rPr lang="fr-CA" baseline="-25000" dirty="0"/>
              <a:t>i </a:t>
            </a:r>
            <a:r>
              <a:rPr lang="fr-CA" dirty="0"/>
              <a:t>= 0</a:t>
            </a:r>
          </a:p>
          <a:p>
            <a:r>
              <a:rPr lang="en-CA" dirty="0"/>
              <a:t>𝝌 = 1</a:t>
            </a:r>
          </a:p>
          <a:p>
            <a:r>
              <a:rPr lang="en-CA" dirty="0"/>
              <a:t>dim = n-1</a:t>
            </a:r>
            <a:endParaRPr lang="fr-CA" baseline="-25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607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{A9A2B105-1633-C246-A1ED-519A19FD4529}tf10001062</Template>
  <TotalTime>6112</TotalTime>
  <Words>781</Words>
  <Application>Microsoft Macintosh PowerPoint</Application>
  <PresentationFormat>Widescreen</PresentationFormat>
  <Paragraphs>231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Stimulating artificial neurons with simplex and torus networks: an information-theoretic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directed graphs to combinatorial topology</vt:lpstr>
      <vt:lpstr>PowerPoint Presentation</vt:lpstr>
      <vt:lpstr>PowerPoint Presentation</vt:lpstr>
      <vt:lpstr>Neural network model</vt:lpstr>
      <vt:lpstr>PowerPoint Presentation</vt:lpstr>
      <vt:lpstr>PowerPoint Presentation</vt:lpstr>
      <vt:lpstr>PowerPoint Presentation</vt:lpstr>
      <vt:lpstr>Entropy </vt:lpstr>
      <vt:lpstr>PowerPoint Presentation</vt:lpstr>
      <vt:lpstr>Results</vt:lpstr>
      <vt:lpstr>PowerPoint Presentation</vt:lpstr>
      <vt:lpstr>PowerPoint Presentation</vt:lpstr>
      <vt:lpstr>PowerPoint Presentation</vt:lpstr>
      <vt:lpstr>Entropy and Number of Parents</vt:lpstr>
      <vt:lpstr>PowerPoint Presentation</vt:lpstr>
      <vt:lpstr>Mutual Information between two children and Number of Common Parents </vt:lpstr>
      <vt:lpstr>PowerPoint Presentation</vt:lpstr>
      <vt:lpstr>PowerPoint Presentation</vt:lpstr>
      <vt:lpstr>PowerPoint Presentation</vt:lpstr>
      <vt:lpstr>PowerPoint Presentation</vt:lpstr>
      <vt:lpstr>Bibliography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Stimulating artificial neurons with simplex and torus networks: an information-theoretic study</dc:title>
  <dc:creator>Jacob Bamberger</dc:creator>
  <cp:lastModifiedBy>Jacob Bamberger</cp:lastModifiedBy>
  <cp:revision>91</cp:revision>
  <dcterms:created xsi:type="dcterms:W3CDTF">2021-01-21T18:57:22Z</dcterms:created>
  <dcterms:modified xsi:type="dcterms:W3CDTF">2021-02-10T15:10:02Z</dcterms:modified>
</cp:coreProperties>
</file>